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2" r:id="rId1"/>
  </p:sldMasterIdLst>
  <p:notesMasterIdLst>
    <p:notesMasterId r:id="rId21"/>
  </p:notesMasterIdLst>
  <p:handoutMasterIdLst>
    <p:handoutMasterId r:id="rId22"/>
  </p:handoutMasterIdLst>
  <p:sldIdLst>
    <p:sldId id="256" r:id="rId2"/>
    <p:sldId id="258" r:id="rId3"/>
    <p:sldId id="262" r:id="rId4"/>
    <p:sldId id="263" r:id="rId5"/>
    <p:sldId id="264" r:id="rId6"/>
    <p:sldId id="272" r:id="rId7"/>
    <p:sldId id="271" r:id="rId8"/>
    <p:sldId id="267" r:id="rId9"/>
    <p:sldId id="273" r:id="rId10"/>
    <p:sldId id="276" r:id="rId11"/>
    <p:sldId id="260" r:id="rId12"/>
    <p:sldId id="257" r:id="rId13"/>
    <p:sldId id="326" r:id="rId14"/>
    <p:sldId id="270" r:id="rId15"/>
    <p:sldId id="274" r:id="rId16"/>
    <p:sldId id="275" r:id="rId17"/>
    <p:sldId id="314" r:id="rId18"/>
    <p:sldId id="324" r:id="rId19"/>
    <p:sldId id="266" r:id="rId20"/>
  </p:sldIdLst>
  <p:sldSz cx="12192000" cy="6858000"/>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94660"/>
  </p:normalViewPr>
  <p:slideViewPr>
    <p:cSldViewPr snapToGrid="0">
      <p:cViewPr varScale="1">
        <p:scale>
          <a:sx n="102" d="100"/>
          <a:sy n="102" d="100"/>
        </p:scale>
        <p:origin x="150" y="2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6A116A46-634F-4B08-BA06-D33179F60AB4}"/>
              </a:ext>
            </a:extLst>
          </p:cNvPr>
          <p:cNvSpPr>
            <a:spLocks noGrp="1"/>
          </p:cNvSpPr>
          <p:nvPr>
            <p:ph type="hdr" sz="quarter"/>
          </p:nvPr>
        </p:nvSpPr>
        <p:spPr>
          <a:xfrm>
            <a:off x="1" y="1"/>
            <a:ext cx="4436114" cy="355363"/>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64844F79-3E2C-42D9-98A6-92AAC2F5BF07}"/>
              </a:ext>
            </a:extLst>
          </p:cNvPr>
          <p:cNvSpPr>
            <a:spLocks noGrp="1"/>
          </p:cNvSpPr>
          <p:nvPr>
            <p:ph type="dt" sz="quarter" idx="1"/>
          </p:nvPr>
        </p:nvSpPr>
        <p:spPr>
          <a:xfrm>
            <a:off x="5796110" y="1"/>
            <a:ext cx="4436114" cy="355363"/>
          </a:xfrm>
          <a:prstGeom prst="rect">
            <a:avLst/>
          </a:prstGeom>
        </p:spPr>
        <p:txBody>
          <a:bodyPr vert="horz" lIns="94768" tIns="47384" rIns="94768" bIns="47384" rtlCol="0"/>
          <a:lstStyle>
            <a:lvl1pPr algn="r">
              <a:defRPr sz="1200"/>
            </a:lvl1pPr>
          </a:lstStyle>
          <a:p>
            <a:fld id="{7EAD7112-8C67-440D-B2E1-2B987F39E77F}" type="datetimeFigureOut">
              <a:rPr lang="zh-TW" altLang="en-US" smtClean="0"/>
              <a:t>2026/4/7</a:t>
            </a:fld>
            <a:endParaRPr lang="zh-TW" altLang="en-US"/>
          </a:p>
        </p:txBody>
      </p:sp>
      <p:sp>
        <p:nvSpPr>
          <p:cNvPr id="4" name="頁尾版面配置區 3">
            <a:extLst>
              <a:ext uri="{FF2B5EF4-FFF2-40B4-BE49-F238E27FC236}">
                <a16:creationId xmlns:a16="http://schemas.microsoft.com/office/drawing/2014/main" id="{C5FDBC8B-0878-4554-88E2-09623E1C5092}"/>
              </a:ext>
            </a:extLst>
          </p:cNvPr>
          <p:cNvSpPr>
            <a:spLocks noGrp="1"/>
          </p:cNvSpPr>
          <p:nvPr>
            <p:ph type="ftr" sz="quarter" idx="2"/>
          </p:nvPr>
        </p:nvSpPr>
        <p:spPr>
          <a:xfrm>
            <a:off x="1" y="6743937"/>
            <a:ext cx="4436114" cy="355363"/>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211C63DD-4F5C-4A77-B7BC-8122A6450CE1}"/>
              </a:ext>
            </a:extLst>
          </p:cNvPr>
          <p:cNvSpPr>
            <a:spLocks noGrp="1"/>
          </p:cNvSpPr>
          <p:nvPr>
            <p:ph type="sldNum" sz="quarter" idx="3"/>
          </p:nvPr>
        </p:nvSpPr>
        <p:spPr>
          <a:xfrm>
            <a:off x="5796110" y="6743937"/>
            <a:ext cx="4436114" cy="355363"/>
          </a:xfrm>
          <a:prstGeom prst="rect">
            <a:avLst/>
          </a:prstGeom>
        </p:spPr>
        <p:txBody>
          <a:bodyPr vert="horz" lIns="94768" tIns="47384" rIns="94768" bIns="47384" rtlCol="0" anchor="b"/>
          <a:lstStyle>
            <a:lvl1pPr algn="r">
              <a:defRPr sz="1200"/>
            </a:lvl1pPr>
          </a:lstStyle>
          <a:p>
            <a:fld id="{02A33E01-0ECC-4CC6-949D-2B10A34DA2A1}" type="slidenum">
              <a:rPr lang="zh-TW" altLang="en-US" smtClean="0"/>
              <a:t>‹#›</a:t>
            </a:fld>
            <a:endParaRPr lang="zh-TW" altLang="en-US"/>
          </a:p>
        </p:txBody>
      </p:sp>
    </p:spTree>
    <p:extLst>
      <p:ext uri="{BB962C8B-B14F-4D97-AF65-F5344CB8AC3E}">
        <p14:creationId xmlns:p14="http://schemas.microsoft.com/office/powerpoint/2010/main" val="5900565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0"/>
            <a:ext cx="4434999" cy="356198"/>
          </a:xfrm>
          <a:prstGeom prst="rect">
            <a:avLst/>
          </a:prstGeom>
        </p:spPr>
        <p:txBody>
          <a:bodyPr vert="horz" lIns="94759" tIns="47379" rIns="94759" bIns="47379" rtlCol="0"/>
          <a:lstStyle>
            <a:lvl1pPr algn="l">
              <a:defRPr sz="1200"/>
            </a:lvl1pPr>
          </a:lstStyle>
          <a:p>
            <a:endParaRPr lang="zh-TW" altLang="en-US"/>
          </a:p>
        </p:txBody>
      </p:sp>
      <p:sp>
        <p:nvSpPr>
          <p:cNvPr id="3" name="日期版面配置區 2"/>
          <p:cNvSpPr>
            <a:spLocks noGrp="1"/>
          </p:cNvSpPr>
          <p:nvPr>
            <p:ph type="dt" idx="1"/>
          </p:nvPr>
        </p:nvSpPr>
        <p:spPr>
          <a:xfrm>
            <a:off x="5797250" y="0"/>
            <a:ext cx="4434999" cy="356198"/>
          </a:xfrm>
          <a:prstGeom prst="rect">
            <a:avLst/>
          </a:prstGeom>
        </p:spPr>
        <p:txBody>
          <a:bodyPr vert="horz" lIns="94759" tIns="47379" rIns="94759" bIns="47379" rtlCol="0"/>
          <a:lstStyle>
            <a:lvl1pPr algn="r">
              <a:defRPr sz="1200"/>
            </a:lvl1pPr>
          </a:lstStyle>
          <a:p>
            <a:fld id="{D07A0C16-4B14-4F9A-9217-BB1EE48ED4DD}" type="datetimeFigureOut">
              <a:rPr lang="zh-TW" altLang="en-US" smtClean="0"/>
              <a:t>2026/4/7</a:t>
            </a:fld>
            <a:endParaRPr lang="zh-TW" altLang="en-US"/>
          </a:p>
        </p:txBody>
      </p:sp>
      <p:sp>
        <p:nvSpPr>
          <p:cNvPr id="4" name="投影片影像版面配置區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59" tIns="47379" rIns="94759" bIns="47379" rtlCol="0" anchor="ctr"/>
          <a:lstStyle/>
          <a:p>
            <a:endParaRPr lang="zh-TW" altLang="en-US"/>
          </a:p>
        </p:txBody>
      </p:sp>
      <p:sp>
        <p:nvSpPr>
          <p:cNvPr id="5" name="備忘稿版面配置區 4"/>
          <p:cNvSpPr>
            <a:spLocks noGrp="1"/>
          </p:cNvSpPr>
          <p:nvPr>
            <p:ph type="body" sz="quarter" idx="3"/>
          </p:nvPr>
        </p:nvSpPr>
        <p:spPr>
          <a:xfrm>
            <a:off x="1023463" y="3416538"/>
            <a:ext cx="8187690" cy="2795350"/>
          </a:xfrm>
          <a:prstGeom prst="rect">
            <a:avLst/>
          </a:prstGeom>
        </p:spPr>
        <p:txBody>
          <a:bodyPr vert="horz" lIns="94759" tIns="47379" rIns="94759" bIns="47379"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6743105"/>
            <a:ext cx="4434999" cy="356198"/>
          </a:xfrm>
          <a:prstGeom prst="rect">
            <a:avLst/>
          </a:prstGeom>
        </p:spPr>
        <p:txBody>
          <a:bodyPr vert="horz" lIns="94759" tIns="47379" rIns="94759" bIns="4737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797250" y="6743105"/>
            <a:ext cx="4434999" cy="356198"/>
          </a:xfrm>
          <a:prstGeom prst="rect">
            <a:avLst/>
          </a:prstGeom>
        </p:spPr>
        <p:txBody>
          <a:bodyPr vert="horz" lIns="94759" tIns="47379" rIns="94759" bIns="47379" rtlCol="0" anchor="b"/>
          <a:lstStyle>
            <a:lvl1pPr algn="r">
              <a:defRPr sz="1200"/>
            </a:lvl1pPr>
          </a:lstStyle>
          <a:p>
            <a:fld id="{9846AC2B-8329-4D01-AB29-6B21B6CB1A00}" type="slidenum">
              <a:rPr lang="zh-TW" altLang="en-US" smtClean="0"/>
              <a:t>‹#›</a:t>
            </a:fld>
            <a:endParaRPr lang="zh-TW" altLang="en-US"/>
          </a:p>
        </p:txBody>
      </p:sp>
    </p:spTree>
    <p:extLst>
      <p:ext uri="{BB962C8B-B14F-4D97-AF65-F5344CB8AC3E}">
        <p14:creationId xmlns:p14="http://schemas.microsoft.com/office/powerpoint/2010/main" val="5031266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1</a:t>
            </a:fld>
            <a:endParaRPr lang="zh-TW" altLang="en-US"/>
          </a:p>
        </p:txBody>
      </p:sp>
      <p:sp>
        <p:nvSpPr>
          <p:cNvPr id="5" name="頁尾版面配置區 4">
            <a:extLst>
              <a:ext uri="{FF2B5EF4-FFF2-40B4-BE49-F238E27FC236}">
                <a16:creationId xmlns:a16="http://schemas.microsoft.com/office/drawing/2014/main" id="{C838798C-BECB-4407-88A9-417B30F806F5}"/>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362479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19</a:t>
            </a:fld>
            <a:endParaRPr lang="zh-TW" altLang="en-US"/>
          </a:p>
        </p:txBody>
      </p:sp>
      <p:sp>
        <p:nvSpPr>
          <p:cNvPr id="5" name="頁尾版面配置區 4">
            <a:extLst>
              <a:ext uri="{FF2B5EF4-FFF2-40B4-BE49-F238E27FC236}">
                <a16:creationId xmlns:a16="http://schemas.microsoft.com/office/drawing/2014/main" id="{9A86A5BB-9412-479D-B0E2-5CF880BB86A1}"/>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244981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2</a:t>
            </a:fld>
            <a:endParaRPr lang="zh-TW" altLang="en-US"/>
          </a:p>
        </p:txBody>
      </p:sp>
      <p:sp>
        <p:nvSpPr>
          <p:cNvPr id="5" name="頁尾版面配置區 4">
            <a:extLst>
              <a:ext uri="{FF2B5EF4-FFF2-40B4-BE49-F238E27FC236}">
                <a16:creationId xmlns:a16="http://schemas.microsoft.com/office/drawing/2014/main" id="{70A6F490-0077-42A0-948E-34E9B200B115}"/>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203540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3</a:t>
            </a:fld>
            <a:endParaRPr lang="zh-TW" altLang="en-US"/>
          </a:p>
        </p:txBody>
      </p:sp>
      <p:sp>
        <p:nvSpPr>
          <p:cNvPr id="5" name="頁尾版面配置區 4">
            <a:extLst>
              <a:ext uri="{FF2B5EF4-FFF2-40B4-BE49-F238E27FC236}">
                <a16:creationId xmlns:a16="http://schemas.microsoft.com/office/drawing/2014/main" id="{6AF00F41-A337-4D4A-81E8-2F3805B56F45}"/>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96995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4</a:t>
            </a:fld>
            <a:endParaRPr lang="zh-TW" altLang="en-US"/>
          </a:p>
        </p:txBody>
      </p:sp>
      <p:sp>
        <p:nvSpPr>
          <p:cNvPr id="5" name="頁尾版面配置區 4">
            <a:extLst>
              <a:ext uri="{FF2B5EF4-FFF2-40B4-BE49-F238E27FC236}">
                <a16:creationId xmlns:a16="http://schemas.microsoft.com/office/drawing/2014/main" id="{3762B4AE-F81B-4BD0-8321-081CB6173EC8}"/>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121780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5</a:t>
            </a:fld>
            <a:endParaRPr lang="zh-TW" altLang="en-US"/>
          </a:p>
        </p:txBody>
      </p:sp>
      <p:sp>
        <p:nvSpPr>
          <p:cNvPr id="5" name="頁尾版面配置區 4">
            <a:extLst>
              <a:ext uri="{FF2B5EF4-FFF2-40B4-BE49-F238E27FC236}">
                <a16:creationId xmlns:a16="http://schemas.microsoft.com/office/drawing/2014/main" id="{8A0E55C3-102A-46E1-BD2B-ABB5BA1331F0}"/>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239769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6</a:t>
            </a:fld>
            <a:endParaRPr lang="zh-TW" altLang="en-US"/>
          </a:p>
        </p:txBody>
      </p:sp>
      <p:sp>
        <p:nvSpPr>
          <p:cNvPr id="5" name="頁尾版面配置區 4">
            <a:extLst>
              <a:ext uri="{FF2B5EF4-FFF2-40B4-BE49-F238E27FC236}">
                <a16:creationId xmlns:a16="http://schemas.microsoft.com/office/drawing/2014/main" id="{F09CDCC1-EE9A-4C0D-8BFF-8A062BB13C31}"/>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225658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7</a:t>
            </a:fld>
            <a:endParaRPr lang="zh-TW" altLang="en-US"/>
          </a:p>
        </p:txBody>
      </p:sp>
      <p:sp>
        <p:nvSpPr>
          <p:cNvPr id="5" name="頁尾版面配置區 4">
            <a:extLst>
              <a:ext uri="{FF2B5EF4-FFF2-40B4-BE49-F238E27FC236}">
                <a16:creationId xmlns:a16="http://schemas.microsoft.com/office/drawing/2014/main" id="{7C4C12CA-5F2B-4065-AA92-D54F3AF28A56}"/>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126903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8</a:t>
            </a:fld>
            <a:endParaRPr lang="zh-TW" altLang="en-US"/>
          </a:p>
        </p:txBody>
      </p:sp>
      <p:sp>
        <p:nvSpPr>
          <p:cNvPr id="5" name="頁尾版面配置區 4">
            <a:extLst>
              <a:ext uri="{FF2B5EF4-FFF2-40B4-BE49-F238E27FC236}">
                <a16:creationId xmlns:a16="http://schemas.microsoft.com/office/drawing/2014/main" id="{5E43E806-65AA-4440-83AD-36DE0251A456}"/>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84450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846AC2B-8329-4D01-AB29-6B21B6CB1A00}" type="slidenum">
              <a:rPr lang="zh-TW" altLang="en-US" smtClean="0"/>
              <a:t>14</a:t>
            </a:fld>
            <a:endParaRPr lang="zh-TW" altLang="en-US"/>
          </a:p>
        </p:txBody>
      </p:sp>
      <p:sp>
        <p:nvSpPr>
          <p:cNvPr id="5" name="頁尾版面配置區 4">
            <a:extLst>
              <a:ext uri="{FF2B5EF4-FFF2-40B4-BE49-F238E27FC236}">
                <a16:creationId xmlns:a16="http://schemas.microsoft.com/office/drawing/2014/main" id="{85F4D3B4-6C13-40D8-B65E-C38DC786CFF4}"/>
              </a:ext>
            </a:extLst>
          </p:cNvPr>
          <p:cNvSpPr>
            <a:spLocks noGrp="1"/>
          </p:cNvSpPr>
          <p:nvPr>
            <p:ph type="ftr" sz="quarter" idx="4"/>
          </p:nvPr>
        </p:nvSpPr>
        <p:spPr/>
        <p:txBody>
          <a:bodyPr/>
          <a:lstStyle/>
          <a:p>
            <a:endParaRPr lang="zh-TW" altLang="en-US"/>
          </a:p>
        </p:txBody>
      </p:sp>
    </p:spTree>
    <p:extLst>
      <p:ext uri="{BB962C8B-B14F-4D97-AF65-F5344CB8AC3E}">
        <p14:creationId xmlns:p14="http://schemas.microsoft.com/office/powerpoint/2010/main" val="329865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841C1DC-AADB-48FF-8C47-79BCCEB06D7F}"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180934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13986456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7F8DCE-0C26-4B78-A4F4-C7C16FDD6A0E}"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11972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19720462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7F8DCE-0C26-4B78-A4F4-C7C16FDD6A0E}"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11986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36113540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36114990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97539598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21645036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25DB69E-ED1A-44E1-AC65-31CB047399DF}" type="datetime1">
              <a:rPr lang="zh-TW" altLang="en-US" smtClean="0"/>
              <a:t>2026/4/7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77620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1802439305"/>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902418331"/>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2CE03EDA-DB2B-47AC-B86D-6C7196BDE3DE}" type="datetime1">
              <a:rPr lang="zh-TW" altLang="en-US" smtClean="0"/>
              <a:t>2026/4/7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18647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2AE3-64C6-4A01-A6EB-0E8144B3F78F}" type="datetime1">
              <a:rPr lang="zh-TW" altLang="en-US" smtClean="0"/>
              <a:t>2026/4/7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31738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E08DE54-B841-4B00-AF6A-D6B5414E1AF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2366047422"/>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315C949-548B-4F2A-88A5-8D49D9243182}" type="datetime1">
              <a:rPr lang="zh-TW" altLang="en-US" smtClean="0"/>
              <a:t>2026/4/7</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4021407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E08DE54-B841-4B00-AF6A-D6B5414E1AF2}" type="datetime1">
              <a:rPr lang="zh-TW" altLang="en-US" smtClean="0"/>
              <a:t>2026/4/7</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07F8DCE-0C26-4B78-A4F4-C7C16FDD6A0E}" type="slidenum">
              <a:rPr lang="zh-TW" altLang="en-US" smtClean="0"/>
              <a:t>‹#›</a:t>
            </a:fld>
            <a:endParaRPr lang="zh-TW" altLang="en-US"/>
          </a:p>
        </p:txBody>
      </p:sp>
    </p:spTree>
    <p:extLst>
      <p:ext uri="{BB962C8B-B14F-4D97-AF65-F5344CB8AC3E}">
        <p14:creationId xmlns:p14="http://schemas.microsoft.com/office/powerpoint/2010/main" val="642539936"/>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erson.ncut.edu.tw/p/412-1015-7826.php?Lang=zh-t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F88110-DB52-44B7-AD8D-6355024B6CAB}"/>
              </a:ext>
            </a:extLst>
          </p:cNvPr>
          <p:cNvSpPr>
            <a:spLocks noGrp="1"/>
          </p:cNvSpPr>
          <p:nvPr>
            <p:ph type="ctrTitle"/>
          </p:nvPr>
        </p:nvSpPr>
        <p:spPr>
          <a:xfrm>
            <a:off x="1139607" y="1955038"/>
            <a:ext cx="10318418" cy="3344980"/>
          </a:xfrm>
        </p:spPr>
        <p:txBody>
          <a:bodyPr>
            <a:normAutofit fontScale="90000"/>
          </a:bodyPr>
          <a:lstStyle/>
          <a:p>
            <a:pPr algn="ctr"/>
            <a:r>
              <a:rPr lang="en-US" altLang="zh-TW" sz="9600" b="1" kern="100" dirty="0">
                <a:solidFill>
                  <a:schemeClr val="tx1">
                    <a:lumMod val="65000"/>
                    <a:lumOff val="35000"/>
                  </a:schemeClr>
                </a:solidFill>
                <a:latin typeface="+mn-ea"/>
                <a:ea typeface="+mn-ea"/>
                <a:cs typeface="Times New Roman" panose="02020603050405020304" pitchFamily="18" charset="0"/>
              </a:rPr>
              <a:t>115</a:t>
            </a:r>
            <a:r>
              <a:rPr lang="zh-TW" altLang="en-US" sz="9600" b="1" kern="100" dirty="0">
                <a:solidFill>
                  <a:schemeClr val="tx1">
                    <a:lumMod val="65000"/>
                    <a:lumOff val="35000"/>
                  </a:schemeClr>
                </a:solidFill>
                <a:latin typeface="+mn-ea"/>
                <a:ea typeface="+mn-ea"/>
                <a:cs typeface="Times New Roman" panose="02020603050405020304" pitchFamily="18" charset="0"/>
              </a:rPr>
              <a:t>年度</a:t>
            </a:r>
            <a:br>
              <a:rPr lang="en-US" altLang="zh-TW" sz="9600" b="1" kern="100" dirty="0">
                <a:solidFill>
                  <a:schemeClr val="tx1">
                    <a:lumMod val="65000"/>
                    <a:lumOff val="35000"/>
                  </a:schemeClr>
                </a:solidFill>
                <a:latin typeface="+mn-ea"/>
                <a:ea typeface="+mn-ea"/>
                <a:cs typeface="Times New Roman" panose="02020603050405020304" pitchFamily="18" charset="0"/>
              </a:rPr>
            </a:br>
            <a:r>
              <a:rPr lang="zh-TW" altLang="en-US" sz="9600" b="1" kern="100" dirty="0">
                <a:solidFill>
                  <a:schemeClr val="tx1">
                    <a:lumMod val="65000"/>
                    <a:lumOff val="35000"/>
                  </a:schemeClr>
                </a:solidFill>
                <a:latin typeface="+mn-ea"/>
                <a:ea typeface="+mn-ea"/>
                <a:cs typeface="Times New Roman" panose="02020603050405020304" pitchFamily="18" charset="0"/>
              </a:rPr>
              <a:t>業務宣導</a:t>
            </a:r>
            <a:br>
              <a:rPr lang="en-US" altLang="zh-TW" dirty="0"/>
            </a:br>
            <a:endParaRPr lang="zh-TW" altLang="en-US" sz="5000" dirty="0">
              <a:solidFill>
                <a:schemeClr val="tx1">
                  <a:lumMod val="65000"/>
                  <a:lumOff val="35000"/>
                </a:schemeClr>
              </a:solidFill>
              <a:latin typeface="+mj-ea"/>
            </a:endParaRPr>
          </a:p>
        </p:txBody>
      </p:sp>
      <p:sp>
        <p:nvSpPr>
          <p:cNvPr id="4" name="投影片編號版面配置區 3">
            <a:extLst>
              <a:ext uri="{FF2B5EF4-FFF2-40B4-BE49-F238E27FC236}">
                <a16:creationId xmlns:a16="http://schemas.microsoft.com/office/drawing/2014/main" id="{42905BC9-CCF2-449F-A904-D5C4A69C697F}"/>
              </a:ext>
            </a:extLst>
          </p:cNvPr>
          <p:cNvSpPr>
            <a:spLocks noGrp="1"/>
          </p:cNvSpPr>
          <p:nvPr>
            <p:ph type="sldNum" sz="quarter" idx="12"/>
          </p:nvPr>
        </p:nvSpPr>
        <p:spPr/>
        <p:txBody>
          <a:bodyPr/>
          <a:lstStyle/>
          <a:p>
            <a:fld id="{D07F8DCE-0C26-4B78-A4F4-C7C16FDD6A0E}" type="slidenum">
              <a:rPr lang="zh-TW" altLang="en-US" smtClean="0"/>
              <a:t>1</a:t>
            </a:fld>
            <a:endParaRPr lang="zh-TW" altLang="en-US"/>
          </a:p>
        </p:txBody>
      </p:sp>
      <p:sp>
        <p:nvSpPr>
          <p:cNvPr id="6" name="文字方塊 5">
            <a:extLst>
              <a:ext uri="{FF2B5EF4-FFF2-40B4-BE49-F238E27FC236}">
                <a16:creationId xmlns:a16="http://schemas.microsoft.com/office/drawing/2014/main" id="{0C73E525-AB2D-4AA7-A020-2A800C3CD058}"/>
              </a:ext>
            </a:extLst>
          </p:cNvPr>
          <p:cNvSpPr txBox="1"/>
          <p:nvPr/>
        </p:nvSpPr>
        <p:spPr>
          <a:xfrm>
            <a:off x="4958245" y="5644002"/>
            <a:ext cx="6499780" cy="584775"/>
          </a:xfrm>
          <a:prstGeom prst="rect">
            <a:avLst/>
          </a:prstGeom>
          <a:noFill/>
        </p:spPr>
        <p:txBody>
          <a:bodyPr wrap="square">
            <a:spAutoFit/>
          </a:bodyPr>
          <a:lstStyle/>
          <a:p>
            <a:r>
              <a:rPr lang="zh-TW" altLang="en-US" sz="3200" dirty="0"/>
              <a:t>宣導單位</a:t>
            </a:r>
            <a:r>
              <a:rPr lang="en-US" altLang="zh-TW" sz="3200" dirty="0"/>
              <a:t>:</a:t>
            </a:r>
            <a:r>
              <a:rPr lang="zh-TW" altLang="en-US" sz="3200" dirty="0"/>
              <a:t>人事室</a:t>
            </a:r>
          </a:p>
        </p:txBody>
      </p:sp>
    </p:spTree>
    <p:extLst>
      <p:ext uri="{BB962C8B-B14F-4D97-AF65-F5344CB8AC3E}">
        <p14:creationId xmlns:p14="http://schemas.microsoft.com/office/powerpoint/2010/main" val="296804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8B71B2E-B858-41D4-A3C8-E7C91ADF3961}"/>
              </a:ext>
            </a:extLst>
          </p:cNvPr>
          <p:cNvSpPr>
            <a:spLocks noGrp="1"/>
          </p:cNvSpPr>
          <p:nvPr>
            <p:ph idx="1"/>
          </p:nvPr>
        </p:nvSpPr>
        <p:spPr>
          <a:xfrm>
            <a:off x="1266334" y="841418"/>
            <a:ext cx="10925666" cy="5951555"/>
          </a:xfrm>
        </p:spPr>
        <p:txBody>
          <a:bodyPr>
            <a:normAutofit fontScale="85000" lnSpcReduction="20000"/>
          </a:bodyPr>
          <a:lstStyle/>
          <a:p>
            <a:pPr marL="0" indent="0">
              <a:buNone/>
            </a:pPr>
            <a:r>
              <a:rPr lang="zh-TW" altLang="en-US" sz="2800" b="1" dirty="0">
                <a:solidFill>
                  <a:schemeClr val="accent1"/>
                </a:solidFill>
              </a:rPr>
              <a:t>  團體績優獎勵</a:t>
            </a:r>
            <a:endParaRPr lang="en-US" altLang="zh-TW" sz="2800" b="1" dirty="0">
              <a:solidFill>
                <a:schemeClr val="accent1"/>
              </a:solidFill>
            </a:endParaRPr>
          </a:p>
          <a:p>
            <a:pPr marL="0" indent="0">
              <a:buNone/>
            </a:pPr>
            <a:r>
              <a:rPr lang="zh-TW" altLang="en-US" sz="2400" b="1" dirty="0"/>
              <a:t>遴選名額</a:t>
            </a:r>
            <a:r>
              <a:rPr lang="en-US" altLang="zh-TW" sz="2400" b="1" dirty="0"/>
              <a:t>:</a:t>
            </a:r>
            <a:r>
              <a:rPr lang="zh-TW" altLang="en-US" sz="2400" dirty="0"/>
              <a:t>無團體名額限制。</a:t>
            </a:r>
            <a:endParaRPr lang="en-US" altLang="zh-TW" sz="2400" dirty="0"/>
          </a:p>
          <a:p>
            <a:pPr marL="0" indent="0">
              <a:buNone/>
            </a:pPr>
            <a:r>
              <a:rPr lang="zh-TW" altLang="en-US" sz="2400" b="1" dirty="0"/>
              <a:t>績優團體指標</a:t>
            </a:r>
            <a:r>
              <a:rPr lang="en-US" altLang="zh-TW" sz="2400" b="1" dirty="0"/>
              <a:t>:</a:t>
            </a:r>
            <a:r>
              <a:rPr lang="zh-TW" altLang="en-US" sz="2400" dirty="0"/>
              <a:t>機關獲獎肯定、業務成績優良、創新提升效率、解決跨部困難、重大計畫貢獻、團隊協力合作等。</a:t>
            </a:r>
            <a:endParaRPr lang="en-US" altLang="zh-TW" sz="2400" dirty="0"/>
          </a:p>
          <a:p>
            <a:pPr marL="0" indent="0">
              <a:buNone/>
            </a:pPr>
            <a:r>
              <a:rPr lang="zh-TW" altLang="en-US" sz="2400" dirty="0"/>
              <a:t>團體名額限制</a:t>
            </a:r>
            <a:r>
              <a:rPr lang="en-US" altLang="zh-TW" sz="2400" dirty="0"/>
              <a:t>:</a:t>
            </a:r>
            <a:endParaRPr lang="zh-TW" altLang="en-US" sz="2400" dirty="0"/>
          </a:p>
          <a:p>
            <a:pPr marL="0" indent="0">
              <a:buNone/>
            </a:pPr>
            <a:r>
              <a:rPr lang="zh-TW" altLang="en-US" sz="2400" b="1" dirty="0"/>
              <a:t>遴選程序</a:t>
            </a:r>
            <a:r>
              <a:rPr lang="zh-TW" altLang="en-US" sz="2400" dirty="0"/>
              <a:t>：評核小組以每</a:t>
            </a:r>
            <a:r>
              <a:rPr lang="en-US" altLang="zh-TW" sz="2400" dirty="0"/>
              <a:t>3</a:t>
            </a:r>
            <a:r>
              <a:rPr lang="zh-TW" altLang="en-US" sz="2400" dirty="0"/>
              <a:t>個月召開</a:t>
            </a:r>
            <a:r>
              <a:rPr lang="en-US" altLang="zh-TW" sz="2400" dirty="0"/>
              <a:t>1</a:t>
            </a:r>
            <a:r>
              <a:rPr lang="zh-TW" altLang="en-US" sz="2400" dirty="0"/>
              <a:t>次為原則</a:t>
            </a:r>
          </a:p>
          <a:p>
            <a:pPr marL="742950" lvl="1" indent="-285750">
              <a:buFont typeface="Arial" panose="020B0604020202020204" pitchFamily="34" charset="0"/>
              <a:buChar char="•"/>
            </a:pPr>
            <a:r>
              <a:rPr lang="zh-TW" altLang="en-US" sz="2400" dirty="0"/>
              <a:t>各單位申請或校長裁示提報。</a:t>
            </a:r>
          </a:p>
          <a:p>
            <a:pPr marL="742950" lvl="1" indent="-285750">
              <a:buFont typeface="Arial" panose="020B0604020202020204" pitchFamily="34" charset="0"/>
              <a:buChar char="•"/>
            </a:pPr>
            <a:r>
              <a:rPr lang="zh-TW" altLang="en-US" sz="2400" dirty="0"/>
              <a:t>由評核小組審議。</a:t>
            </a:r>
          </a:p>
          <a:p>
            <a:pPr marL="742950" lvl="1" indent="-285750">
              <a:buFont typeface="Arial" panose="020B0604020202020204" pitchFamily="34" charset="0"/>
              <a:buChar char="•"/>
            </a:pPr>
            <a:r>
              <a:rPr lang="zh-TW" altLang="en-US" sz="2400" dirty="0"/>
              <a:t>校長核定。</a:t>
            </a:r>
          </a:p>
          <a:p>
            <a:pPr marL="0" indent="0">
              <a:buNone/>
            </a:pPr>
            <a:r>
              <a:rPr lang="zh-TW" altLang="en-US" sz="2400" b="1" dirty="0"/>
              <a:t>獎勵金分配原則</a:t>
            </a:r>
            <a:r>
              <a:rPr lang="zh-TW" altLang="en-US" sz="2400" dirty="0"/>
              <a:t>：</a:t>
            </a:r>
          </a:p>
          <a:p>
            <a:pPr marL="742950" lvl="1" indent="-285750">
              <a:buFont typeface="Arial" panose="020B0604020202020204" pitchFamily="34" charset="0"/>
              <a:buChar char="•"/>
            </a:pPr>
            <a:r>
              <a:rPr lang="zh-TW" altLang="en-US" sz="2400" b="1" dirty="0"/>
              <a:t>單位主管</a:t>
            </a:r>
            <a:r>
              <a:rPr lang="zh-TW" altLang="en-US" sz="2400" dirty="0"/>
              <a:t>：獎勵金由</a:t>
            </a:r>
            <a:r>
              <a:rPr lang="zh-TW" altLang="en-US" sz="2400" b="1" dirty="0"/>
              <a:t>校長核給</a:t>
            </a:r>
            <a:r>
              <a:rPr lang="zh-TW" altLang="en-US" sz="2400" dirty="0"/>
              <a:t>。</a:t>
            </a:r>
          </a:p>
          <a:p>
            <a:pPr marL="742950" lvl="1" indent="-285750">
              <a:buFont typeface="Arial" panose="020B0604020202020204" pitchFamily="34" charset="0"/>
              <a:buChar char="•"/>
            </a:pPr>
            <a:r>
              <a:rPr lang="zh-TW" altLang="en-US" sz="2400" b="1" dirty="0"/>
              <a:t>其餘成員</a:t>
            </a:r>
            <a:r>
              <a:rPr lang="zh-TW" altLang="en-US" sz="2400" dirty="0"/>
              <a:t>：由</a:t>
            </a:r>
            <a:r>
              <a:rPr lang="zh-TW" altLang="en-US" sz="2400" b="1" dirty="0"/>
              <a:t>單位主管依差異化原則</a:t>
            </a:r>
            <a:r>
              <a:rPr lang="zh-TW" altLang="en-US" sz="2400" dirty="0"/>
              <a:t>分配（依貢獻度、勞逸程度、績效表現）。</a:t>
            </a:r>
          </a:p>
          <a:p>
            <a:pPr marL="0" indent="0">
              <a:buNone/>
            </a:pPr>
            <a:r>
              <a:rPr lang="zh-TW" altLang="en-US" sz="2400" b="1" dirty="0"/>
              <a:t>每月獎助上限</a:t>
            </a:r>
            <a:r>
              <a:rPr lang="en-US" altLang="zh-TW" sz="2400" b="1" dirty="0"/>
              <a:t>:</a:t>
            </a:r>
            <a:endParaRPr lang="zh-TW" altLang="en-US" sz="2400" b="1" dirty="0"/>
          </a:p>
          <a:p>
            <a:pPr>
              <a:buFont typeface="Arial" panose="020B0604020202020204" pitchFamily="34" charset="0"/>
              <a:buChar char="•"/>
            </a:pPr>
            <a:r>
              <a:rPr lang="zh-TW" altLang="en-US" sz="2400" b="1" dirty="0"/>
              <a:t>編制內人員</a:t>
            </a:r>
            <a:r>
              <a:rPr lang="zh-TW" altLang="en-US" sz="2400" dirty="0"/>
              <a:t>：每月核發總額不得超過其專業加給之 </a:t>
            </a:r>
            <a:r>
              <a:rPr lang="en-US" altLang="zh-TW" sz="2400" b="1" dirty="0"/>
              <a:t>60%</a:t>
            </a:r>
            <a:r>
              <a:rPr lang="zh-TW" altLang="en-US" sz="2400" dirty="0"/>
              <a:t>。</a:t>
            </a:r>
          </a:p>
          <a:p>
            <a:pPr>
              <a:buFont typeface="Arial" panose="020B0604020202020204" pitchFamily="34" charset="0"/>
              <a:buChar char="•"/>
            </a:pPr>
            <a:r>
              <a:rPr lang="zh-TW" altLang="en-US" sz="2400" b="1" dirty="0"/>
              <a:t>編制外人員</a:t>
            </a:r>
            <a:r>
              <a:rPr lang="zh-TW" altLang="en-US" sz="2400" dirty="0"/>
              <a:t>：每月核發總額不得超過其薪資總額之 </a:t>
            </a:r>
            <a:r>
              <a:rPr lang="en-US" altLang="zh-TW" sz="2400" b="1" dirty="0"/>
              <a:t>35%</a:t>
            </a:r>
            <a:r>
              <a:rPr lang="zh-TW" altLang="en-US" sz="2400" dirty="0"/>
              <a:t>。</a:t>
            </a:r>
            <a:endParaRPr lang="en-US" altLang="zh-TW" sz="2400" dirty="0"/>
          </a:p>
          <a:p>
            <a:pPr marL="0" indent="0">
              <a:buNone/>
            </a:pPr>
            <a:r>
              <a:rPr lang="zh-TW" altLang="en-US" sz="2400" b="1" dirty="0"/>
              <a:t>獎勵方式</a:t>
            </a:r>
            <a:r>
              <a:rPr lang="zh-TW" altLang="en-US" sz="2400" dirty="0"/>
              <a:t>：由校長於集會場合公開表揚及發給獎勵金</a:t>
            </a:r>
            <a:r>
              <a:rPr lang="en-US" altLang="zh-TW" sz="2400" dirty="0"/>
              <a:t>(</a:t>
            </a:r>
            <a:r>
              <a:rPr lang="zh-TW" altLang="en-US" sz="2400" dirty="0"/>
              <a:t>每次總額上限</a:t>
            </a:r>
            <a:r>
              <a:rPr lang="en-US" altLang="zh-TW" sz="2400" dirty="0"/>
              <a:t>5</a:t>
            </a:r>
            <a:r>
              <a:rPr lang="zh-TW" altLang="en-US" sz="2400" dirty="0"/>
              <a:t>萬元</a:t>
            </a:r>
            <a:r>
              <a:rPr lang="en-US" altLang="zh-TW" sz="2400" dirty="0"/>
              <a:t>)</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7C0D853F-D05B-44A5-AAE2-E642D827550F}"/>
              </a:ext>
            </a:extLst>
          </p:cNvPr>
          <p:cNvSpPr>
            <a:spLocks noGrp="1"/>
          </p:cNvSpPr>
          <p:nvPr>
            <p:ph type="sldNum" sz="quarter" idx="12"/>
          </p:nvPr>
        </p:nvSpPr>
        <p:spPr/>
        <p:txBody>
          <a:bodyPr/>
          <a:lstStyle/>
          <a:p>
            <a:fld id="{D07F8DCE-0C26-4B78-A4F4-C7C16FDD6A0E}" type="slidenum">
              <a:rPr lang="zh-TW" altLang="en-US" smtClean="0"/>
              <a:t>10</a:t>
            </a:fld>
            <a:endParaRPr lang="zh-TW" altLang="en-US"/>
          </a:p>
        </p:txBody>
      </p:sp>
      <p:sp>
        <p:nvSpPr>
          <p:cNvPr id="5" name="標題 1">
            <a:extLst>
              <a:ext uri="{FF2B5EF4-FFF2-40B4-BE49-F238E27FC236}">
                <a16:creationId xmlns:a16="http://schemas.microsoft.com/office/drawing/2014/main" id="{0DAEB370-243D-4FE8-B856-EDAF3D0A546E}"/>
              </a:ext>
            </a:extLst>
          </p:cNvPr>
          <p:cNvSpPr txBox="1">
            <a:spLocks/>
          </p:cNvSpPr>
          <p:nvPr/>
        </p:nvSpPr>
        <p:spPr>
          <a:xfrm>
            <a:off x="1182262" y="230650"/>
            <a:ext cx="10925666" cy="60038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200" b="1" dirty="0"/>
              <a:t>新訂人事法規宣導</a:t>
            </a:r>
            <a:r>
              <a:rPr lang="en-US" altLang="zh-TW" sz="3200" b="1" dirty="0"/>
              <a:t>-</a:t>
            </a:r>
            <a:r>
              <a:rPr lang="zh-TW" altLang="en-US" sz="3200" b="1" dirty="0"/>
              <a:t>本校教職員工績效獎勵實施要點</a:t>
            </a:r>
            <a:r>
              <a:rPr lang="en-US" altLang="zh-TW" sz="3200" b="1" dirty="0">
                <a:solidFill>
                  <a:schemeClr val="tx1">
                    <a:lumMod val="75000"/>
                    <a:lumOff val="25000"/>
                  </a:schemeClr>
                </a:solidFill>
              </a:rPr>
              <a:t>(115.1.1)</a:t>
            </a:r>
            <a:endParaRPr lang="zh-TW" altLang="en-US" sz="3200" b="1" dirty="0"/>
          </a:p>
        </p:txBody>
      </p:sp>
    </p:spTree>
    <p:extLst>
      <p:ext uri="{BB962C8B-B14F-4D97-AF65-F5344CB8AC3E}">
        <p14:creationId xmlns:p14="http://schemas.microsoft.com/office/powerpoint/2010/main" val="12159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5F9810D-B21C-FB6E-E3E9-B14A27F3759F}"/>
              </a:ext>
            </a:extLst>
          </p:cNvPr>
          <p:cNvSpPr>
            <a:spLocks noGrp="1"/>
          </p:cNvSpPr>
          <p:nvPr>
            <p:ph idx="1"/>
          </p:nvPr>
        </p:nvSpPr>
        <p:spPr>
          <a:xfrm>
            <a:off x="838200" y="1869424"/>
            <a:ext cx="5257800" cy="4286280"/>
          </a:xfrm>
        </p:spPr>
        <p:txBody>
          <a:bodyPr>
            <a:normAutofit/>
          </a:bodyPr>
          <a:lstStyle/>
          <a:p>
            <a:pPr defTabSz="914400">
              <a:lnSpc>
                <a:spcPct val="90000"/>
              </a:lnSpc>
              <a:buFont typeface="Arial" panose="020B0604020202020204" pitchFamily="34" charset="0"/>
              <a:buChar char="•"/>
            </a:pPr>
            <a:r>
              <a:rPr lang="zh-TW" altLang="en-US" sz="2200" dirty="0">
                <a:solidFill>
                  <a:schemeClr val="tx1"/>
                </a:solidFill>
                <a:latin typeface="+mj-ea"/>
                <a:ea typeface="+mj-ea"/>
              </a:rPr>
              <a:t>公務人員</a:t>
            </a:r>
            <a:r>
              <a:rPr lang="en-US" altLang="zh-TW" sz="2200" dirty="0">
                <a:solidFill>
                  <a:schemeClr val="tx1"/>
                </a:solidFill>
                <a:latin typeface="+mj-ea"/>
                <a:ea typeface="+mj-ea"/>
              </a:rPr>
              <a:t>(</a:t>
            </a:r>
            <a:r>
              <a:rPr lang="zh-TW" altLang="en-US" sz="2200" dirty="0">
                <a:solidFill>
                  <a:schemeClr val="tx1"/>
                </a:solidFill>
                <a:latin typeface="+mj-ea"/>
                <a:ea typeface="+mj-ea"/>
              </a:rPr>
              <a:t>不含一條編人員</a:t>
            </a:r>
            <a:r>
              <a:rPr lang="en-US" altLang="zh-TW" sz="2200" dirty="0">
                <a:solidFill>
                  <a:schemeClr val="tx1"/>
                </a:solidFill>
                <a:latin typeface="+mj-ea"/>
                <a:ea typeface="+mj-ea"/>
              </a:rPr>
              <a:t>)</a:t>
            </a:r>
          </a:p>
          <a:p>
            <a:pPr defTabSz="914400">
              <a:lnSpc>
                <a:spcPct val="90000"/>
              </a:lnSpc>
              <a:buFont typeface="Arial" panose="020B0604020202020204" pitchFamily="34" charset="0"/>
              <a:buChar char="•"/>
            </a:pPr>
            <a:r>
              <a:rPr lang="zh-TW" altLang="en-US" sz="2200" dirty="0">
                <a:solidFill>
                  <a:schemeClr val="tx1"/>
                </a:solidFill>
                <a:latin typeface="+mj-ea"/>
                <a:ea typeface="+mj-ea"/>
              </a:rPr>
              <a:t>佔缺留用人員</a:t>
            </a:r>
            <a:endParaRPr lang="en-US" altLang="zh-TW" sz="2200" dirty="0">
              <a:solidFill>
                <a:schemeClr val="tx1"/>
              </a:solidFill>
              <a:latin typeface="+mj-ea"/>
              <a:ea typeface="+mj-ea"/>
            </a:endParaRPr>
          </a:p>
          <a:p>
            <a:pPr defTabSz="914400">
              <a:lnSpc>
                <a:spcPct val="90000"/>
              </a:lnSpc>
              <a:buFont typeface="Arial" panose="020B0604020202020204" pitchFamily="34" charset="0"/>
              <a:buChar char="•"/>
            </a:pPr>
            <a:r>
              <a:rPr lang="zh-TW" altLang="en-US" sz="2200" dirty="0">
                <a:solidFill>
                  <a:schemeClr val="tx1"/>
                </a:solidFill>
                <a:latin typeface="+mj-ea"/>
                <a:ea typeface="+mj-ea"/>
              </a:rPr>
              <a:t>助教</a:t>
            </a:r>
            <a:endParaRPr lang="en-US" altLang="zh-TW" sz="2200" dirty="0">
              <a:solidFill>
                <a:schemeClr val="tx1"/>
              </a:solidFill>
              <a:latin typeface="+mj-ea"/>
              <a:ea typeface="+mj-ea"/>
            </a:endParaRPr>
          </a:p>
          <a:p>
            <a:pPr defTabSz="914400">
              <a:lnSpc>
                <a:spcPct val="90000"/>
              </a:lnSpc>
              <a:buFont typeface="Arial" panose="020B0604020202020204" pitchFamily="34" charset="0"/>
              <a:buChar char="•"/>
            </a:pPr>
            <a:r>
              <a:rPr lang="zh-TW" altLang="en-US" sz="2200" dirty="0">
                <a:solidFill>
                  <a:schemeClr val="tx1"/>
                </a:solidFill>
                <a:latin typeface="+mj-ea"/>
                <a:ea typeface="+mj-ea"/>
              </a:rPr>
              <a:t>依本校校務基金進用工作人員實施要點進用之工作人員</a:t>
            </a:r>
            <a:endParaRPr lang="en-US" altLang="zh-TW" sz="2200" dirty="0">
              <a:solidFill>
                <a:schemeClr val="tx1"/>
              </a:solidFill>
              <a:latin typeface="+mj-ea"/>
              <a:ea typeface="+mj-ea"/>
            </a:endParaRPr>
          </a:p>
          <a:p>
            <a:pPr defTabSz="914400">
              <a:lnSpc>
                <a:spcPct val="90000"/>
              </a:lnSpc>
              <a:buFont typeface="Arial" panose="020B0604020202020204" pitchFamily="34" charset="0"/>
              <a:buChar char="•"/>
            </a:pPr>
            <a:r>
              <a:rPr lang="zh-TW" altLang="en-US" sz="2200" dirty="0">
                <a:solidFill>
                  <a:schemeClr val="tx1"/>
                </a:solidFill>
                <a:latin typeface="+mj-ea"/>
                <a:ea typeface="+mj-ea"/>
              </a:rPr>
              <a:t>校級計畫進用人員</a:t>
            </a:r>
            <a:r>
              <a:rPr lang="en-US" altLang="zh-TW" sz="2200" dirty="0">
                <a:solidFill>
                  <a:schemeClr val="tx1"/>
                </a:solidFill>
                <a:latin typeface="+mj-ea"/>
                <a:ea typeface="+mj-ea"/>
              </a:rPr>
              <a:t>(</a:t>
            </a:r>
            <a:r>
              <a:rPr lang="zh-TW" altLang="en-US" sz="2200" dirty="0">
                <a:solidFill>
                  <a:schemeClr val="tx1"/>
                </a:solidFill>
                <a:latin typeface="+mj-ea"/>
                <a:ea typeface="+mj-ea"/>
              </a:rPr>
              <a:t>含專班或結餘款進用人員</a:t>
            </a:r>
            <a:r>
              <a:rPr lang="en-US" altLang="zh-TW" sz="2200" dirty="0">
                <a:solidFill>
                  <a:schemeClr val="tx1"/>
                </a:solidFill>
                <a:latin typeface="+mj-ea"/>
                <a:ea typeface="+mj-ea"/>
              </a:rPr>
              <a:t>)</a:t>
            </a:r>
          </a:p>
          <a:p>
            <a:pPr marL="0" indent="0" defTabSz="914400">
              <a:lnSpc>
                <a:spcPct val="90000"/>
              </a:lnSpc>
              <a:buFont typeface="Arial" panose="020B0604020202020204" pitchFamily="34" charset="0"/>
              <a:buNone/>
            </a:pPr>
            <a:r>
              <a:rPr lang="zh-TW" altLang="en-US" sz="2200" dirty="0">
                <a:solidFill>
                  <a:schemeClr val="accent1"/>
                </a:solidFill>
                <a:latin typeface="+mj-ea"/>
                <a:ea typeface="+mj-ea"/>
              </a:rPr>
              <a:t>*各單位教師自行爭取之政府機關或產學合作計畫，得於計畫經費補助內自行進用計畫專任助理，不受本要點之規範。</a:t>
            </a:r>
          </a:p>
          <a:p>
            <a:endParaRPr lang="zh-TW" altLang="en-US" dirty="0"/>
          </a:p>
        </p:txBody>
      </p:sp>
      <p:sp>
        <p:nvSpPr>
          <p:cNvPr id="4" name="內容版面配置區 2">
            <a:extLst>
              <a:ext uri="{FF2B5EF4-FFF2-40B4-BE49-F238E27FC236}">
                <a16:creationId xmlns:a16="http://schemas.microsoft.com/office/drawing/2014/main" id="{C4081FDD-000E-F589-7A41-C7CD8333EA05}"/>
              </a:ext>
            </a:extLst>
          </p:cNvPr>
          <p:cNvSpPr txBox="1">
            <a:spLocks/>
          </p:cNvSpPr>
          <p:nvPr/>
        </p:nvSpPr>
        <p:spPr>
          <a:xfrm>
            <a:off x="6567340" y="1891532"/>
            <a:ext cx="5257800" cy="4466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zh-TW" altLang="en-US" sz="2200" dirty="0">
                <a:latin typeface="+mj-ea"/>
                <a:ea typeface="+mj-ea"/>
              </a:rPr>
              <a:t>秘書等職級：</a:t>
            </a:r>
            <a:endParaRPr lang="en-US" altLang="zh-TW" sz="2200" dirty="0">
              <a:latin typeface="+mj-ea"/>
              <a:ea typeface="+mj-ea"/>
            </a:endParaRPr>
          </a:p>
          <a:p>
            <a:pPr marL="0" indent="0">
              <a:buNone/>
            </a:pPr>
            <a:r>
              <a:rPr lang="zh-TW" altLang="en-US" sz="2200" dirty="0">
                <a:latin typeface="+mj-ea"/>
                <a:ea typeface="+mj-ea"/>
              </a:rPr>
              <a:t>   秘書、技正、行政秘書</a:t>
            </a:r>
            <a:endParaRPr lang="en-US" altLang="zh-TW" sz="2200" dirty="0">
              <a:latin typeface="+mj-ea"/>
              <a:ea typeface="+mj-ea"/>
            </a:endParaRPr>
          </a:p>
          <a:p>
            <a:pPr>
              <a:buClr>
                <a:schemeClr val="accent1"/>
              </a:buClr>
            </a:pPr>
            <a:r>
              <a:rPr lang="zh-TW" altLang="en-US" sz="2200" dirty="0">
                <a:latin typeface="+mj-ea"/>
                <a:ea typeface="+mj-ea"/>
              </a:rPr>
              <a:t>專員等職級：</a:t>
            </a:r>
            <a:endParaRPr lang="en-US" altLang="zh-TW" sz="2200" dirty="0">
              <a:latin typeface="+mj-ea"/>
              <a:ea typeface="+mj-ea"/>
            </a:endParaRPr>
          </a:p>
          <a:p>
            <a:pPr marL="0" indent="0">
              <a:buNone/>
            </a:pPr>
            <a:r>
              <a:rPr lang="zh-TW" altLang="en-US" sz="2200" dirty="0">
                <a:latin typeface="+mj-ea"/>
                <a:ea typeface="+mj-ea"/>
              </a:rPr>
              <a:t>   專員、輔導員、行政專員</a:t>
            </a:r>
            <a:endParaRPr lang="en-US" altLang="zh-TW" sz="2200" dirty="0">
              <a:latin typeface="+mj-ea"/>
              <a:ea typeface="+mj-ea"/>
            </a:endParaRPr>
          </a:p>
          <a:p>
            <a:pPr>
              <a:buClr>
                <a:schemeClr val="accent1"/>
              </a:buClr>
            </a:pPr>
            <a:r>
              <a:rPr lang="zh-TW" altLang="en-US" sz="2200" dirty="0">
                <a:latin typeface="+mj-ea"/>
                <a:ea typeface="+mj-ea"/>
              </a:rPr>
              <a:t>組員等職級：</a:t>
            </a:r>
            <a:endParaRPr lang="en-US" altLang="zh-TW" sz="2200" dirty="0">
              <a:latin typeface="+mj-ea"/>
              <a:ea typeface="+mj-ea"/>
            </a:endParaRPr>
          </a:p>
          <a:p>
            <a:pPr marL="0" indent="0">
              <a:buNone/>
            </a:pPr>
            <a:r>
              <a:rPr lang="zh-TW" altLang="en-US" sz="2200" dirty="0">
                <a:latin typeface="+mj-ea"/>
                <a:ea typeface="+mj-ea"/>
              </a:rPr>
              <a:t>   組員、技士、助教、行政組員</a:t>
            </a:r>
            <a:endParaRPr lang="en-US" altLang="zh-TW" sz="2200" dirty="0">
              <a:latin typeface="+mj-ea"/>
              <a:ea typeface="+mj-ea"/>
            </a:endParaRPr>
          </a:p>
          <a:p>
            <a:pPr>
              <a:buClr>
                <a:schemeClr val="accent1"/>
              </a:buClr>
            </a:pPr>
            <a:r>
              <a:rPr lang="zh-TW" altLang="en-US" sz="2200" dirty="0">
                <a:latin typeface="+mj-ea"/>
                <a:ea typeface="+mj-ea"/>
              </a:rPr>
              <a:t>辦事員等職級：</a:t>
            </a:r>
            <a:endParaRPr lang="en-US" altLang="zh-TW" sz="2200" dirty="0">
              <a:latin typeface="+mj-ea"/>
              <a:ea typeface="+mj-ea"/>
            </a:endParaRPr>
          </a:p>
          <a:p>
            <a:pPr marL="0" indent="0">
              <a:buNone/>
            </a:pPr>
            <a:r>
              <a:rPr lang="zh-TW" altLang="en-US" sz="2200" dirty="0">
                <a:latin typeface="+mj-ea"/>
                <a:ea typeface="+mj-ea"/>
              </a:rPr>
              <a:t>   辦事員、技佐、行政辦事員</a:t>
            </a:r>
            <a:endParaRPr lang="en-US" altLang="zh-TW" sz="2200" dirty="0">
              <a:latin typeface="+mj-ea"/>
              <a:ea typeface="+mj-ea"/>
            </a:endParaRPr>
          </a:p>
          <a:p>
            <a:pPr>
              <a:buClr>
                <a:schemeClr val="accent1"/>
              </a:buClr>
            </a:pPr>
            <a:r>
              <a:rPr lang="zh-TW" altLang="en-US" sz="2200" dirty="0">
                <a:latin typeface="+mj-ea"/>
                <a:ea typeface="+mj-ea"/>
              </a:rPr>
              <a:t>書記等職級：</a:t>
            </a:r>
            <a:endParaRPr lang="en-US" altLang="zh-TW" sz="2200" dirty="0">
              <a:latin typeface="+mj-ea"/>
              <a:ea typeface="+mj-ea"/>
            </a:endParaRPr>
          </a:p>
          <a:p>
            <a:pPr marL="0" indent="0">
              <a:buNone/>
            </a:pPr>
            <a:r>
              <a:rPr lang="zh-TW" altLang="en-US" sz="2200" dirty="0">
                <a:latin typeface="+mj-ea"/>
                <a:ea typeface="+mj-ea"/>
              </a:rPr>
              <a:t>   書記、行政書記</a:t>
            </a:r>
          </a:p>
          <a:p>
            <a:endParaRPr lang="zh-TW" altLang="en-US" dirty="0"/>
          </a:p>
        </p:txBody>
      </p:sp>
      <p:sp>
        <p:nvSpPr>
          <p:cNvPr id="5" name="內容版面配置區 2">
            <a:extLst>
              <a:ext uri="{FF2B5EF4-FFF2-40B4-BE49-F238E27FC236}">
                <a16:creationId xmlns:a16="http://schemas.microsoft.com/office/drawing/2014/main" id="{409A4035-F451-DC58-ACDC-E21ED62A226B}"/>
              </a:ext>
            </a:extLst>
          </p:cNvPr>
          <p:cNvSpPr txBox="1">
            <a:spLocks/>
          </p:cNvSpPr>
          <p:nvPr/>
        </p:nvSpPr>
        <p:spPr>
          <a:xfrm>
            <a:off x="1608356" y="1127165"/>
            <a:ext cx="2335639" cy="5095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600" b="1" dirty="0">
                <a:solidFill>
                  <a:schemeClr val="tx1">
                    <a:lumMod val="75000"/>
                    <a:lumOff val="25000"/>
                  </a:schemeClr>
                </a:solidFill>
                <a:latin typeface="+mn-ea"/>
              </a:rPr>
              <a:t>適用對象：</a:t>
            </a:r>
          </a:p>
        </p:txBody>
      </p:sp>
      <p:sp>
        <p:nvSpPr>
          <p:cNvPr id="6" name="內容版面配置區 2">
            <a:extLst>
              <a:ext uri="{FF2B5EF4-FFF2-40B4-BE49-F238E27FC236}">
                <a16:creationId xmlns:a16="http://schemas.microsoft.com/office/drawing/2014/main" id="{68B2E07B-5576-996B-7918-562403E22AE8}"/>
              </a:ext>
            </a:extLst>
          </p:cNvPr>
          <p:cNvSpPr txBox="1">
            <a:spLocks/>
          </p:cNvSpPr>
          <p:nvPr/>
        </p:nvSpPr>
        <p:spPr>
          <a:xfrm>
            <a:off x="6567340" y="1054548"/>
            <a:ext cx="4450080" cy="582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300" b="1" dirty="0">
                <a:solidFill>
                  <a:schemeClr val="tx1">
                    <a:lumMod val="75000"/>
                    <a:lumOff val="25000"/>
                  </a:schemeClr>
                </a:solidFill>
                <a:latin typeface="+mj-ea"/>
                <a:ea typeface="+mj-ea"/>
              </a:rPr>
              <a:t>行政人力非主管職級：</a:t>
            </a:r>
          </a:p>
        </p:txBody>
      </p:sp>
      <p:sp>
        <p:nvSpPr>
          <p:cNvPr id="7" name="文字方塊 6">
            <a:extLst>
              <a:ext uri="{FF2B5EF4-FFF2-40B4-BE49-F238E27FC236}">
                <a16:creationId xmlns:a16="http://schemas.microsoft.com/office/drawing/2014/main" id="{DAA33016-B169-45D6-B703-D928B5AC99D9}"/>
              </a:ext>
            </a:extLst>
          </p:cNvPr>
          <p:cNvSpPr txBox="1"/>
          <p:nvPr/>
        </p:nvSpPr>
        <p:spPr>
          <a:xfrm>
            <a:off x="738153" y="133662"/>
            <a:ext cx="11086987" cy="523220"/>
          </a:xfrm>
          <a:prstGeom prst="rect">
            <a:avLst/>
          </a:prstGeom>
          <a:noFill/>
        </p:spPr>
        <p:txBody>
          <a:bodyPr wrap="square">
            <a:spAutoFit/>
          </a:bodyPr>
          <a:lstStyle/>
          <a:p>
            <a:r>
              <a:rPr lang="zh-TW" altLang="en-US" sz="2800" b="1" dirty="0">
                <a:solidFill>
                  <a:schemeClr val="tx1">
                    <a:lumMod val="75000"/>
                    <a:lumOff val="25000"/>
                  </a:schemeClr>
                </a:solidFill>
                <a:latin typeface="+mj-ea"/>
              </a:rPr>
              <a:t>新訂人事法規宣導</a:t>
            </a:r>
            <a:r>
              <a:rPr lang="en-US" altLang="zh-TW" sz="2800" b="1" dirty="0">
                <a:solidFill>
                  <a:schemeClr val="tx1">
                    <a:lumMod val="75000"/>
                    <a:lumOff val="25000"/>
                  </a:schemeClr>
                </a:solidFill>
                <a:latin typeface="+mj-ea"/>
              </a:rPr>
              <a:t>-</a:t>
            </a:r>
            <a:r>
              <a:rPr lang="zh-TW" altLang="en-US" sz="2800" b="1" dirty="0">
                <a:solidFill>
                  <a:schemeClr val="tx1">
                    <a:lumMod val="75000"/>
                    <a:lumOff val="25000"/>
                  </a:schemeClr>
                </a:solidFill>
                <a:latin typeface="+mj-ea"/>
              </a:rPr>
              <a:t>本校行政人力配置及職務遷調作業要點</a:t>
            </a:r>
            <a:r>
              <a:rPr lang="en-US" altLang="zh-TW" sz="2800" b="1" dirty="0">
                <a:solidFill>
                  <a:schemeClr val="tx1">
                    <a:lumMod val="75000"/>
                    <a:lumOff val="25000"/>
                  </a:schemeClr>
                </a:solidFill>
                <a:latin typeface="+mj-ea"/>
              </a:rPr>
              <a:t>(115.1.1)</a:t>
            </a:r>
            <a:r>
              <a:rPr lang="zh-TW" altLang="en-US" sz="2800" b="1" dirty="0">
                <a:solidFill>
                  <a:schemeClr val="tx1">
                    <a:lumMod val="75000"/>
                    <a:lumOff val="25000"/>
                  </a:schemeClr>
                </a:solidFill>
                <a:latin typeface="+mj-ea"/>
              </a:rPr>
              <a:t> </a:t>
            </a:r>
            <a:endParaRPr lang="zh-TW" altLang="en-US" sz="2800" b="1" dirty="0">
              <a:solidFill>
                <a:schemeClr val="tx1">
                  <a:lumMod val="75000"/>
                  <a:lumOff val="25000"/>
                </a:schemeClr>
              </a:solidFill>
            </a:endParaRPr>
          </a:p>
        </p:txBody>
      </p:sp>
    </p:spTree>
    <p:extLst>
      <p:ext uri="{BB962C8B-B14F-4D97-AF65-F5344CB8AC3E}">
        <p14:creationId xmlns:p14="http://schemas.microsoft.com/office/powerpoint/2010/main" val="178918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95E25E88-0DE9-3C43-A6EE-A9E74217D69B}"/>
              </a:ext>
            </a:extLst>
          </p:cNvPr>
          <p:cNvSpPr txBox="1">
            <a:spLocks/>
          </p:cNvSpPr>
          <p:nvPr/>
        </p:nvSpPr>
        <p:spPr>
          <a:xfrm>
            <a:off x="580716" y="1628584"/>
            <a:ext cx="4733859" cy="58477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300" b="1" dirty="0">
                <a:solidFill>
                  <a:srgbClr val="993300"/>
                </a:solidFill>
                <a:latin typeface="+mn-ea"/>
              </a:rPr>
              <a:t>行政人力運用評估小組</a:t>
            </a:r>
            <a:endParaRPr lang="en-US" altLang="zh-TW" sz="3300" b="1" dirty="0">
              <a:solidFill>
                <a:srgbClr val="993300"/>
              </a:solidFill>
              <a:latin typeface="+mn-ea"/>
            </a:endParaRPr>
          </a:p>
          <a:p>
            <a:pPr marL="0" indent="0">
              <a:buNone/>
            </a:pPr>
            <a:endParaRPr lang="zh-TW" altLang="en-US" sz="3300" b="1" dirty="0">
              <a:solidFill>
                <a:srgbClr val="993300"/>
              </a:solidFill>
              <a:latin typeface="標楷體" panose="03000509000000000000" pitchFamily="65" charset="-120"/>
              <a:ea typeface="標楷體" panose="03000509000000000000" pitchFamily="65" charset="-120"/>
            </a:endParaRPr>
          </a:p>
        </p:txBody>
      </p:sp>
      <p:sp>
        <p:nvSpPr>
          <p:cNvPr id="5" name="內容版面配置區 2">
            <a:extLst>
              <a:ext uri="{FF2B5EF4-FFF2-40B4-BE49-F238E27FC236}">
                <a16:creationId xmlns:a16="http://schemas.microsoft.com/office/drawing/2014/main" id="{EFFDCAC1-C042-FD4C-2C78-C15C184FD75E}"/>
              </a:ext>
            </a:extLst>
          </p:cNvPr>
          <p:cNvSpPr txBox="1">
            <a:spLocks/>
          </p:cNvSpPr>
          <p:nvPr/>
        </p:nvSpPr>
        <p:spPr>
          <a:xfrm>
            <a:off x="580716" y="2506662"/>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zh-TW" altLang="en-US" dirty="0">
                <a:latin typeface="+mn-ea"/>
              </a:rPr>
              <a:t>校長</a:t>
            </a:r>
            <a:endParaRPr lang="en-US" altLang="zh-TW" dirty="0">
              <a:latin typeface="+mn-ea"/>
            </a:endParaRPr>
          </a:p>
          <a:p>
            <a:pPr>
              <a:buClr>
                <a:schemeClr val="accent1"/>
              </a:buClr>
            </a:pPr>
            <a:r>
              <a:rPr lang="zh-TW" altLang="en-US" dirty="0">
                <a:latin typeface="+mn-ea"/>
              </a:rPr>
              <a:t>副校長</a:t>
            </a:r>
            <a:endParaRPr lang="en-US" altLang="zh-TW" dirty="0">
              <a:latin typeface="+mn-ea"/>
            </a:endParaRPr>
          </a:p>
          <a:p>
            <a:pPr>
              <a:buClr>
                <a:schemeClr val="accent1"/>
              </a:buClr>
            </a:pPr>
            <a:r>
              <a:rPr lang="zh-TW" altLang="en-US" dirty="0">
                <a:latin typeface="+mn-ea"/>
              </a:rPr>
              <a:t>主任秘書</a:t>
            </a:r>
            <a:endParaRPr lang="en-US" altLang="zh-TW" dirty="0">
              <a:latin typeface="+mn-ea"/>
            </a:endParaRPr>
          </a:p>
          <a:p>
            <a:pPr>
              <a:buClr>
                <a:schemeClr val="accent1"/>
              </a:buClr>
            </a:pPr>
            <a:r>
              <a:rPr lang="zh-TW" altLang="en-US" dirty="0">
                <a:latin typeface="+mn-ea"/>
              </a:rPr>
              <a:t>主計室主任</a:t>
            </a:r>
            <a:endParaRPr lang="en-US" altLang="zh-TW" dirty="0">
              <a:latin typeface="+mn-ea"/>
            </a:endParaRPr>
          </a:p>
          <a:p>
            <a:pPr>
              <a:buClr>
                <a:schemeClr val="accent1"/>
              </a:buClr>
            </a:pPr>
            <a:r>
              <a:rPr lang="zh-TW" altLang="en-US" dirty="0">
                <a:latin typeface="+mn-ea"/>
              </a:rPr>
              <a:t>人事室主任</a:t>
            </a:r>
            <a:endParaRPr lang="en-US" altLang="zh-TW" dirty="0">
              <a:latin typeface="+mn-ea"/>
            </a:endParaRPr>
          </a:p>
          <a:p>
            <a:pPr>
              <a:buClr>
                <a:schemeClr val="accent1"/>
              </a:buClr>
            </a:pPr>
            <a:r>
              <a:rPr lang="zh-TW" altLang="en-US" dirty="0">
                <a:latin typeface="+mn-ea"/>
              </a:rPr>
              <a:t>熟稔校務行政人力運作相關人員一至二人</a:t>
            </a:r>
            <a:endParaRPr lang="en-US" altLang="zh-TW" dirty="0">
              <a:latin typeface="+mn-ea"/>
            </a:endParaRPr>
          </a:p>
          <a:p>
            <a:endParaRPr lang="zh-TW" altLang="en-US" dirty="0"/>
          </a:p>
        </p:txBody>
      </p:sp>
      <p:sp>
        <p:nvSpPr>
          <p:cNvPr id="6" name="內容版面配置區 2">
            <a:extLst>
              <a:ext uri="{FF2B5EF4-FFF2-40B4-BE49-F238E27FC236}">
                <a16:creationId xmlns:a16="http://schemas.microsoft.com/office/drawing/2014/main" id="{D1A43302-777E-026F-0BB3-D51DD0439BD4}"/>
              </a:ext>
            </a:extLst>
          </p:cNvPr>
          <p:cNvSpPr txBox="1">
            <a:spLocks/>
          </p:cNvSpPr>
          <p:nvPr/>
        </p:nvSpPr>
        <p:spPr>
          <a:xfrm>
            <a:off x="6781197" y="1628583"/>
            <a:ext cx="4617720" cy="584776"/>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300" b="1" dirty="0">
                <a:solidFill>
                  <a:srgbClr val="993300"/>
                </a:solidFill>
                <a:latin typeface="+mj-ea"/>
                <a:ea typeface="+mj-ea"/>
              </a:rPr>
              <a:t>各單位申請員額流程</a:t>
            </a:r>
            <a:endParaRPr lang="en-US" altLang="zh-TW" sz="2000" b="1" dirty="0">
              <a:solidFill>
                <a:srgbClr val="993300"/>
              </a:solidFill>
              <a:highlight>
                <a:srgbClr val="FFFF00"/>
              </a:highlight>
              <a:latin typeface="+mj-ea"/>
              <a:ea typeface="+mj-ea"/>
            </a:endParaRPr>
          </a:p>
          <a:p>
            <a:pPr marL="0" indent="0">
              <a:buNone/>
            </a:pPr>
            <a:endParaRPr lang="zh-TW" altLang="en-US" sz="3300" b="1" dirty="0">
              <a:solidFill>
                <a:srgbClr val="993300"/>
              </a:solidFill>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4D77EABD-B058-6F44-D3AD-380415C94260}"/>
              </a:ext>
            </a:extLst>
          </p:cNvPr>
          <p:cNvSpPr txBox="1">
            <a:spLocks/>
          </p:cNvSpPr>
          <p:nvPr/>
        </p:nvSpPr>
        <p:spPr>
          <a:xfrm>
            <a:off x="6781197" y="2396798"/>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zh-TW" altLang="en-US" dirty="0">
                <a:latin typeface="+mj-ea"/>
                <a:ea typeface="+mj-ea"/>
              </a:rPr>
              <a:t>敘明具體理由</a:t>
            </a:r>
            <a:endParaRPr lang="en-US" altLang="zh-TW" dirty="0">
              <a:latin typeface="+mj-ea"/>
              <a:ea typeface="+mj-ea"/>
            </a:endParaRPr>
          </a:p>
          <a:p>
            <a:pPr>
              <a:buClr>
                <a:schemeClr val="accent1"/>
              </a:buClr>
            </a:pPr>
            <a:r>
              <a:rPr lang="zh-TW" altLang="en-US" dirty="0">
                <a:latin typeface="+mj-ea"/>
                <a:ea typeface="+mj-ea"/>
              </a:rPr>
              <a:t>現有行政人力檢討及工作盤點</a:t>
            </a:r>
            <a:endParaRPr lang="en-US" altLang="zh-TW" dirty="0">
              <a:latin typeface="+mj-ea"/>
              <a:ea typeface="+mj-ea"/>
            </a:endParaRPr>
          </a:p>
          <a:p>
            <a:pPr>
              <a:buClr>
                <a:schemeClr val="accent1"/>
              </a:buClr>
            </a:pPr>
            <a:r>
              <a:rPr lang="zh-TW" altLang="en-US" dirty="0">
                <a:latin typeface="+mj-ea"/>
                <a:ea typeface="+mj-ea"/>
              </a:rPr>
              <a:t>填具「行政人力員額申請表」</a:t>
            </a:r>
            <a:endParaRPr lang="en-US" altLang="zh-TW" dirty="0">
              <a:latin typeface="+mj-ea"/>
              <a:ea typeface="+mj-ea"/>
            </a:endParaRPr>
          </a:p>
          <a:p>
            <a:pPr>
              <a:buClr>
                <a:schemeClr val="accent1"/>
              </a:buClr>
            </a:pPr>
            <a:r>
              <a:rPr lang="zh-TW" altLang="en-US" dirty="0">
                <a:latin typeface="+mj-ea"/>
                <a:ea typeface="+mj-ea"/>
              </a:rPr>
              <a:t>提評估小組審查通過</a:t>
            </a:r>
            <a:endParaRPr lang="en-US" altLang="zh-TW" dirty="0">
              <a:latin typeface="+mj-ea"/>
              <a:ea typeface="+mj-ea"/>
            </a:endParaRPr>
          </a:p>
          <a:p>
            <a:pPr>
              <a:buClr>
                <a:schemeClr val="accent1"/>
              </a:buClr>
            </a:pPr>
            <a:r>
              <a:rPr lang="zh-TW" altLang="en-US" dirty="0">
                <a:latin typeface="+mj-ea"/>
                <a:ea typeface="+mj-ea"/>
              </a:rPr>
              <a:t>校長同意核給員額</a:t>
            </a:r>
            <a:endParaRPr lang="en-US" altLang="zh-TW" dirty="0">
              <a:latin typeface="+mj-ea"/>
              <a:ea typeface="+mj-ea"/>
            </a:endParaRPr>
          </a:p>
          <a:p>
            <a:pPr marL="0" indent="0">
              <a:buNone/>
            </a:pPr>
            <a:r>
              <a:rPr lang="zh-TW" altLang="en-US" sz="2400" dirty="0">
                <a:solidFill>
                  <a:schemeClr val="accent1"/>
                </a:solidFill>
                <a:latin typeface="+mj-ea"/>
                <a:ea typeface="+mj-ea"/>
              </a:rPr>
              <a:t>*如因業務緊迫需要，得先予核撥， 補提評估小組審查通過後追認之。</a:t>
            </a:r>
          </a:p>
        </p:txBody>
      </p:sp>
      <p:sp>
        <p:nvSpPr>
          <p:cNvPr id="14" name="箭號: 向右 13">
            <a:extLst>
              <a:ext uri="{FF2B5EF4-FFF2-40B4-BE49-F238E27FC236}">
                <a16:creationId xmlns:a16="http://schemas.microsoft.com/office/drawing/2014/main" id="{A156C8AA-E865-BCB6-2EEF-8D5CC3F2475A}"/>
              </a:ext>
            </a:extLst>
          </p:cNvPr>
          <p:cNvSpPr/>
          <p:nvPr/>
        </p:nvSpPr>
        <p:spPr>
          <a:xfrm>
            <a:off x="5502944" y="3092410"/>
            <a:ext cx="496389"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C39E16B4-E62E-E4BF-B58D-7B2A3B29BD84}"/>
              </a:ext>
            </a:extLst>
          </p:cNvPr>
          <p:cNvSpPr/>
          <p:nvPr/>
        </p:nvSpPr>
        <p:spPr>
          <a:xfrm>
            <a:off x="5502944" y="3653746"/>
            <a:ext cx="496389"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右 15">
            <a:extLst>
              <a:ext uri="{FF2B5EF4-FFF2-40B4-BE49-F238E27FC236}">
                <a16:creationId xmlns:a16="http://schemas.microsoft.com/office/drawing/2014/main" id="{75004ED2-1C47-82F7-38B9-49C6B75D6478}"/>
              </a:ext>
            </a:extLst>
          </p:cNvPr>
          <p:cNvSpPr/>
          <p:nvPr/>
        </p:nvSpPr>
        <p:spPr>
          <a:xfrm>
            <a:off x="5521237" y="4121251"/>
            <a:ext cx="496389"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向右 16">
            <a:extLst>
              <a:ext uri="{FF2B5EF4-FFF2-40B4-BE49-F238E27FC236}">
                <a16:creationId xmlns:a16="http://schemas.microsoft.com/office/drawing/2014/main" id="{685877B0-71CA-45E5-89C2-AADBD3FEC7F2}"/>
              </a:ext>
            </a:extLst>
          </p:cNvPr>
          <p:cNvSpPr/>
          <p:nvPr/>
        </p:nvSpPr>
        <p:spPr>
          <a:xfrm>
            <a:off x="5501637" y="2624905"/>
            <a:ext cx="496389" cy="243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690F908A-7221-4D02-9093-CF355B1F2CB4}"/>
              </a:ext>
            </a:extLst>
          </p:cNvPr>
          <p:cNvSpPr txBox="1"/>
          <p:nvPr/>
        </p:nvSpPr>
        <p:spPr>
          <a:xfrm>
            <a:off x="1105013" y="317104"/>
            <a:ext cx="11086987" cy="523220"/>
          </a:xfrm>
          <a:prstGeom prst="rect">
            <a:avLst/>
          </a:prstGeom>
          <a:noFill/>
        </p:spPr>
        <p:txBody>
          <a:bodyPr wrap="square">
            <a:spAutoFit/>
          </a:bodyPr>
          <a:lstStyle/>
          <a:p>
            <a:r>
              <a:rPr lang="zh-TW" altLang="en-US" sz="2800" b="1" dirty="0">
                <a:solidFill>
                  <a:schemeClr val="tx1">
                    <a:lumMod val="75000"/>
                    <a:lumOff val="25000"/>
                  </a:schemeClr>
                </a:solidFill>
                <a:latin typeface="+mj-ea"/>
              </a:rPr>
              <a:t>新訂人事法規宣導</a:t>
            </a:r>
            <a:r>
              <a:rPr lang="en-US" altLang="zh-TW" sz="2800" b="1" dirty="0">
                <a:solidFill>
                  <a:schemeClr val="tx1">
                    <a:lumMod val="75000"/>
                    <a:lumOff val="25000"/>
                  </a:schemeClr>
                </a:solidFill>
                <a:latin typeface="+mj-ea"/>
              </a:rPr>
              <a:t>-</a:t>
            </a:r>
            <a:r>
              <a:rPr lang="zh-TW" altLang="en-US" sz="2800" b="1" dirty="0">
                <a:solidFill>
                  <a:schemeClr val="tx1">
                    <a:lumMod val="75000"/>
                    <a:lumOff val="25000"/>
                  </a:schemeClr>
                </a:solidFill>
                <a:latin typeface="+mj-ea"/>
              </a:rPr>
              <a:t>本校行政人力配置及職務遷調作業要點</a:t>
            </a:r>
            <a:r>
              <a:rPr lang="en-US" altLang="zh-TW" sz="2800" b="1" dirty="0">
                <a:solidFill>
                  <a:schemeClr val="tx1">
                    <a:lumMod val="75000"/>
                    <a:lumOff val="25000"/>
                  </a:schemeClr>
                </a:solidFill>
                <a:latin typeface="+mj-ea"/>
              </a:rPr>
              <a:t>(115.1.1)</a:t>
            </a:r>
            <a:r>
              <a:rPr lang="zh-TW" altLang="en-US" sz="2800" b="1" dirty="0">
                <a:solidFill>
                  <a:schemeClr val="tx1">
                    <a:lumMod val="75000"/>
                    <a:lumOff val="25000"/>
                  </a:schemeClr>
                </a:solidFill>
                <a:latin typeface="+mj-ea"/>
              </a:rPr>
              <a:t> </a:t>
            </a:r>
            <a:endParaRPr lang="zh-TW" altLang="en-US" sz="2800" b="1" dirty="0">
              <a:solidFill>
                <a:schemeClr val="tx1">
                  <a:lumMod val="75000"/>
                  <a:lumOff val="25000"/>
                </a:schemeClr>
              </a:solidFill>
            </a:endParaRPr>
          </a:p>
        </p:txBody>
      </p:sp>
    </p:spTree>
    <p:extLst>
      <p:ext uri="{BB962C8B-B14F-4D97-AF65-F5344CB8AC3E}">
        <p14:creationId xmlns:p14="http://schemas.microsoft.com/office/powerpoint/2010/main" val="184916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A009DF0C-D7F7-5CF8-649C-74A8CD26F2DA}"/>
              </a:ext>
            </a:extLst>
          </p:cNvPr>
          <p:cNvSpPr txBox="1">
            <a:spLocks/>
          </p:cNvSpPr>
          <p:nvPr/>
        </p:nvSpPr>
        <p:spPr>
          <a:xfrm>
            <a:off x="1626890" y="1159810"/>
            <a:ext cx="4617720" cy="433633"/>
          </a:xfrm>
          <a:prstGeom prst="rect">
            <a:avLst/>
          </a:prstGeom>
          <a:solidFill>
            <a:schemeClr val="accent2">
              <a:lumMod val="20000"/>
              <a:lumOff val="8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3300" b="1" dirty="0">
                <a:solidFill>
                  <a:srgbClr val="993300"/>
                </a:solidFill>
                <a:latin typeface="+mj-ea"/>
                <a:ea typeface="+mj-ea"/>
              </a:rPr>
              <a:t>定期遷調</a:t>
            </a:r>
            <a:r>
              <a:rPr lang="en-US" altLang="zh-TW" sz="3300" b="1" dirty="0">
                <a:solidFill>
                  <a:srgbClr val="993300"/>
                </a:solidFill>
                <a:latin typeface="+mj-ea"/>
                <a:ea typeface="+mj-ea"/>
              </a:rPr>
              <a:t>(</a:t>
            </a:r>
            <a:r>
              <a:rPr lang="zh-TW" altLang="en-US" sz="3300" b="1" dirty="0">
                <a:solidFill>
                  <a:srgbClr val="993300"/>
                </a:solidFill>
                <a:latin typeface="+mj-ea"/>
                <a:ea typeface="+mj-ea"/>
              </a:rPr>
              <a:t>每年四月間辦理</a:t>
            </a:r>
            <a:r>
              <a:rPr lang="en-US" altLang="zh-TW" sz="3300" b="1" dirty="0">
                <a:solidFill>
                  <a:srgbClr val="993300"/>
                </a:solidFill>
                <a:latin typeface="+mj-ea"/>
                <a:ea typeface="+mj-ea"/>
              </a:rPr>
              <a:t>)</a:t>
            </a:r>
            <a:endParaRPr lang="zh-TW" altLang="en-US" sz="3300" b="1" dirty="0">
              <a:solidFill>
                <a:srgbClr val="993300"/>
              </a:solidFill>
              <a:latin typeface="+mj-ea"/>
              <a:ea typeface="+mj-ea"/>
            </a:endParaRPr>
          </a:p>
        </p:txBody>
      </p:sp>
      <p:sp>
        <p:nvSpPr>
          <p:cNvPr id="8" name="內容版面配置區 2">
            <a:extLst>
              <a:ext uri="{FF2B5EF4-FFF2-40B4-BE49-F238E27FC236}">
                <a16:creationId xmlns:a16="http://schemas.microsoft.com/office/drawing/2014/main" id="{BA15A53D-2C58-6F3C-59F8-5560A79AA76A}"/>
              </a:ext>
            </a:extLst>
          </p:cNvPr>
          <p:cNvSpPr txBox="1">
            <a:spLocks/>
          </p:cNvSpPr>
          <p:nvPr/>
        </p:nvSpPr>
        <p:spPr>
          <a:xfrm>
            <a:off x="789432" y="1762812"/>
            <a:ext cx="11402568" cy="5015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000" dirty="0">
                <a:solidFill>
                  <a:schemeClr val="accent1">
                    <a:lumMod val="75000"/>
                  </a:schemeClr>
                </a:solidFill>
                <a:latin typeface="+mj-ea"/>
                <a:ea typeface="+mj-ea"/>
              </a:rPr>
              <a:t>人事室函請各單位檢討合於遷調人員及意願調查後，提評估小組審議，排定遷調順序。</a:t>
            </a:r>
            <a:endParaRPr lang="en-US" altLang="zh-TW" sz="3000" dirty="0">
              <a:solidFill>
                <a:schemeClr val="accent1">
                  <a:lumMod val="75000"/>
                </a:schemeClr>
              </a:solidFill>
              <a:latin typeface="+mj-ea"/>
              <a:ea typeface="+mj-ea"/>
            </a:endParaRPr>
          </a:p>
          <a:p>
            <a:r>
              <a:rPr lang="zh-TW" altLang="en-US" sz="2400" dirty="0">
                <a:solidFill>
                  <a:schemeClr val="tx1">
                    <a:lumMod val="75000"/>
                    <a:lumOff val="25000"/>
                  </a:schemeClr>
                </a:solidFill>
                <a:latin typeface="+mj-ea"/>
                <a:ea typeface="+mj-ea"/>
              </a:rPr>
              <a:t>遷調服務年資基準</a:t>
            </a:r>
            <a:r>
              <a:rPr lang="en-US" altLang="zh-TW" sz="2400" dirty="0">
                <a:solidFill>
                  <a:schemeClr val="tx1">
                    <a:lumMod val="75000"/>
                    <a:lumOff val="25000"/>
                  </a:schemeClr>
                </a:solidFill>
                <a:latin typeface="+mj-ea"/>
                <a:ea typeface="+mj-ea"/>
              </a:rPr>
              <a:t>:</a:t>
            </a:r>
          </a:p>
          <a:p>
            <a:pPr marL="0" indent="0">
              <a:buNone/>
            </a:pPr>
            <a:r>
              <a:rPr lang="zh-TW" altLang="en-US" sz="2400" dirty="0">
                <a:solidFill>
                  <a:schemeClr val="tx1">
                    <a:lumMod val="75000"/>
                    <a:lumOff val="25000"/>
                  </a:schemeClr>
                </a:solidFill>
                <a:latin typeface="+mj-ea"/>
                <a:ea typeface="+mj-ea"/>
              </a:rPr>
              <a:t>   主管</a:t>
            </a:r>
            <a:r>
              <a:rPr lang="zh-TW" altLang="en-US" sz="2400" dirty="0">
                <a:latin typeface="+mj-ea"/>
                <a:ea typeface="+mj-ea"/>
              </a:rPr>
              <a:t>：任職滿 </a:t>
            </a:r>
            <a:r>
              <a:rPr lang="en-US" altLang="zh-TW" sz="2400" dirty="0">
                <a:latin typeface="+mj-ea"/>
                <a:ea typeface="+mj-ea"/>
              </a:rPr>
              <a:t>4 </a:t>
            </a:r>
            <a:r>
              <a:rPr lang="zh-TW" altLang="en-US" sz="2400" dirty="0">
                <a:latin typeface="+mj-ea"/>
                <a:ea typeface="+mj-ea"/>
              </a:rPr>
              <a:t>年。非主管：任職滿 </a:t>
            </a:r>
            <a:r>
              <a:rPr lang="en-US" altLang="zh-TW" sz="2400" dirty="0">
                <a:latin typeface="+mj-ea"/>
                <a:ea typeface="+mj-ea"/>
              </a:rPr>
              <a:t>3 </a:t>
            </a:r>
            <a:r>
              <a:rPr lang="zh-TW" altLang="en-US" sz="2400" dirty="0">
                <a:latin typeface="+mj-ea"/>
                <a:ea typeface="+mj-ea"/>
              </a:rPr>
              <a:t>年。</a:t>
            </a:r>
            <a:endParaRPr lang="en-US" altLang="zh-TW" sz="2400" dirty="0">
              <a:latin typeface="+mj-ea"/>
              <a:ea typeface="+mj-ea"/>
            </a:endParaRPr>
          </a:p>
          <a:p>
            <a:r>
              <a:rPr lang="zh-TW" altLang="en-US" sz="2400" dirty="0">
                <a:solidFill>
                  <a:schemeClr val="tx1">
                    <a:lumMod val="75000"/>
                    <a:lumOff val="25000"/>
                  </a:schemeClr>
                </a:solidFill>
                <a:latin typeface="+mj-ea"/>
                <a:ea typeface="+mj-ea"/>
              </a:rPr>
              <a:t>遷調原則</a:t>
            </a:r>
            <a:r>
              <a:rPr lang="en-US" altLang="zh-TW" sz="2400" dirty="0">
                <a:solidFill>
                  <a:schemeClr val="tx1">
                    <a:lumMod val="75000"/>
                    <a:lumOff val="25000"/>
                  </a:schemeClr>
                </a:solidFill>
                <a:latin typeface="+mj-ea"/>
                <a:ea typeface="+mj-ea"/>
              </a:rPr>
              <a:t>:</a:t>
            </a:r>
          </a:p>
          <a:p>
            <a:pPr lvl="1"/>
            <a:r>
              <a:rPr lang="zh-TW" altLang="en-US" dirty="0">
                <a:latin typeface="+mj-ea"/>
                <a:ea typeface="+mj-ea"/>
              </a:rPr>
              <a:t>每次遷調人數以合於條件者的 </a:t>
            </a:r>
            <a:r>
              <a:rPr lang="en-US" altLang="zh-TW" dirty="0">
                <a:latin typeface="+mj-ea"/>
                <a:ea typeface="+mj-ea"/>
              </a:rPr>
              <a:t>1/5</a:t>
            </a:r>
            <a:r>
              <a:rPr lang="zh-TW" altLang="en-US" dirty="0">
                <a:latin typeface="+mj-ea"/>
                <a:ea typeface="+mj-ea"/>
              </a:rPr>
              <a:t> 為原則。</a:t>
            </a:r>
          </a:p>
          <a:p>
            <a:pPr lvl="1"/>
            <a:r>
              <a:rPr lang="zh-TW" altLang="en-US" dirty="0">
                <a:latin typeface="+mj-ea"/>
                <a:ea typeface="+mj-ea"/>
              </a:rPr>
              <a:t>以「同一職級」平調為原則。</a:t>
            </a:r>
          </a:p>
          <a:p>
            <a:pPr lvl="1"/>
            <a:r>
              <a:rPr lang="zh-TW" altLang="en-US" dirty="0">
                <a:latin typeface="+mj-ea"/>
                <a:ea typeface="+mj-ea"/>
              </a:rPr>
              <a:t>優先順序：任現職較久者 </a:t>
            </a:r>
            <a:r>
              <a:rPr lang="en-US" altLang="zh-TW" dirty="0">
                <a:latin typeface="+mj-ea"/>
                <a:ea typeface="+mj-ea"/>
              </a:rPr>
              <a:t>&gt; </a:t>
            </a:r>
            <a:r>
              <a:rPr lang="zh-TW" altLang="en-US" dirty="0">
                <a:latin typeface="+mj-ea"/>
                <a:ea typeface="+mj-ea"/>
              </a:rPr>
              <a:t>到校年資較久者。</a:t>
            </a:r>
            <a:endParaRPr lang="en-US" altLang="zh-TW" dirty="0">
              <a:latin typeface="+mj-ea"/>
              <a:ea typeface="+mj-ea"/>
            </a:endParaRPr>
          </a:p>
          <a:p>
            <a:pPr marL="457200" lvl="1" indent="0">
              <a:buNone/>
            </a:pPr>
            <a:endParaRPr lang="en-US" altLang="zh-TW" sz="2400" dirty="0">
              <a:latin typeface="+mj-ea"/>
              <a:ea typeface="+mj-ea"/>
            </a:endParaRPr>
          </a:p>
          <a:p>
            <a:r>
              <a:rPr lang="zh-TW" altLang="en-US" sz="2400" dirty="0">
                <a:solidFill>
                  <a:schemeClr val="tx1">
                    <a:lumMod val="75000"/>
                    <a:lumOff val="25000"/>
                  </a:schemeClr>
                </a:solidFill>
                <a:latin typeface="+mj-ea"/>
                <a:ea typeface="+mj-ea"/>
              </a:rPr>
              <a:t>免除</a:t>
            </a:r>
            <a:r>
              <a:rPr lang="en-US" altLang="zh-TW" sz="2400" dirty="0">
                <a:solidFill>
                  <a:schemeClr val="tx1">
                    <a:lumMod val="75000"/>
                    <a:lumOff val="25000"/>
                  </a:schemeClr>
                </a:solidFill>
                <a:latin typeface="+mj-ea"/>
                <a:ea typeface="+mj-ea"/>
              </a:rPr>
              <a:t>/</a:t>
            </a:r>
            <a:r>
              <a:rPr lang="zh-TW" altLang="en-US" sz="2400" dirty="0">
                <a:solidFill>
                  <a:schemeClr val="tx1">
                    <a:lumMod val="75000"/>
                    <a:lumOff val="25000"/>
                  </a:schemeClr>
                </a:solidFill>
                <a:latin typeface="+mj-ea"/>
                <a:ea typeface="+mj-ea"/>
              </a:rPr>
              <a:t>延後條款</a:t>
            </a:r>
            <a:r>
              <a:rPr lang="zh-TW" altLang="en-US" sz="2400" dirty="0">
                <a:latin typeface="+mj-ea"/>
                <a:ea typeface="+mj-ea"/>
              </a:rPr>
              <a:t>：留職停薪、延長病假未銷假、</a:t>
            </a:r>
            <a:r>
              <a:rPr lang="en-US" altLang="zh-TW" sz="2400" dirty="0">
                <a:latin typeface="+mj-ea"/>
                <a:ea typeface="+mj-ea"/>
              </a:rPr>
              <a:t>3</a:t>
            </a:r>
            <a:r>
              <a:rPr lang="zh-TW" altLang="en-US" sz="2400" dirty="0">
                <a:latin typeface="+mj-ea"/>
                <a:ea typeface="+mj-ea"/>
              </a:rPr>
              <a:t>年內退休、育兒（</a:t>
            </a:r>
            <a:r>
              <a:rPr lang="en-US" altLang="zh-TW" sz="2400" dirty="0">
                <a:latin typeface="+mj-ea"/>
                <a:ea typeface="+mj-ea"/>
              </a:rPr>
              <a:t>3</a:t>
            </a:r>
            <a:r>
              <a:rPr lang="zh-TW" altLang="en-US" sz="2400" dirty="0">
                <a:latin typeface="+mj-ea"/>
                <a:ea typeface="+mj-ea"/>
              </a:rPr>
              <a:t>歲以下</a:t>
            </a:r>
            <a:r>
              <a:rPr lang="en-US" altLang="zh-TW" sz="2400" dirty="0">
                <a:latin typeface="+mj-ea"/>
                <a:ea typeface="+mj-ea"/>
              </a:rPr>
              <a:t>)</a:t>
            </a:r>
            <a:r>
              <a:rPr lang="zh-TW" altLang="en-US" sz="2400" dirty="0">
                <a:latin typeface="+mj-ea"/>
                <a:ea typeface="+mj-ea"/>
              </a:rPr>
              <a:t>、特殊專長或重大專案經核准者等例外情形。</a:t>
            </a:r>
            <a:endParaRPr lang="zh-TW" altLang="en-US" dirty="0">
              <a:latin typeface="+mj-ea"/>
              <a:ea typeface="+mj-ea"/>
            </a:endParaRPr>
          </a:p>
          <a:p>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pPr marL="0" indent="0">
              <a:buNone/>
            </a:pPr>
            <a:endParaRPr lang="zh-TW" altLang="en-US" sz="2400" dirty="0">
              <a:solidFill>
                <a:schemeClr val="accent1"/>
              </a:solidFill>
              <a:latin typeface="標楷體" panose="03000509000000000000" pitchFamily="65" charset="-120"/>
              <a:ea typeface="標楷體" panose="03000509000000000000" pitchFamily="65" charset="-120"/>
            </a:endParaRPr>
          </a:p>
        </p:txBody>
      </p:sp>
      <p:sp>
        <p:nvSpPr>
          <p:cNvPr id="13" name="橢圓 12">
            <a:extLst>
              <a:ext uri="{FF2B5EF4-FFF2-40B4-BE49-F238E27FC236}">
                <a16:creationId xmlns:a16="http://schemas.microsoft.com/office/drawing/2014/main" id="{766E5F6E-C0FE-65AD-098C-5C68AB9A3ACA}"/>
              </a:ext>
            </a:extLst>
          </p:cNvPr>
          <p:cNvSpPr/>
          <p:nvPr/>
        </p:nvSpPr>
        <p:spPr>
          <a:xfrm>
            <a:off x="7487427" y="2293447"/>
            <a:ext cx="4169664" cy="318352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1400" dirty="0">
                <a:latin typeface="+mj-ea"/>
                <a:ea typeface="+mj-ea"/>
              </a:rPr>
              <a:t>除定期遷調外，</a:t>
            </a:r>
            <a:endParaRPr lang="en-US" altLang="zh-TW" sz="1400" dirty="0">
              <a:latin typeface="+mj-ea"/>
              <a:ea typeface="+mj-ea"/>
            </a:endParaRPr>
          </a:p>
          <a:p>
            <a:r>
              <a:rPr lang="en-US" altLang="zh-TW" sz="1400" dirty="0">
                <a:latin typeface="+mj-ea"/>
                <a:ea typeface="+mj-ea"/>
              </a:rPr>
              <a:t>1.</a:t>
            </a:r>
            <a:r>
              <a:rPr lang="zh-TW" altLang="en-US" sz="1400" dirty="0">
                <a:latin typeface="+mj-ea"/>
                <a:ea typeface="+mj-ea"/>
              </a:rPr>
              <a:t>基於校務整體發展之綜合考量或因業務之臨時需要等特殊情事，亦得</a:t>
            </a:r>
            <a:r>
              <a:rPr lang="zh-TW" altLang="en-US" sz="1400" b="1" dirty="0">
                <a:solidFill>
                  <a:srgbClr val="993300"/>
                </a:solidFill>
                <a:latin typeface="+mj-ea"/>
                <a:ea typeface="+mj-ea"/>
              </a:rPr>
              <a:t>不定期</a:t>
            </a:r>
            <a:r>
              <a:rPr lang="zh-TW" altLang="en-US" sz="1400" dirty="0">
                <a:latin typeface="+mj-ea"/>
                <a:ea typeface="+mj-ea"/>
              </a:rPr>
              <a:t>辦理行政人力異動。</a:t>
            </a:r>
            <a:endParaRPr lang="en-US" altLang="zh-TW" sz="1400" dirty="0">
              <a:latin typeface="+mj-ea"/>
              <a:ea typeface="+mj-ea"/>
            </a:endParaRPr>
          </a:p>
          <a:p>
            <a:r>
              <a:rPr lang="en-US" altLang="zh-TW" sz="1400" dirty="0">
                <a:latin typeface="+mj-ea"/>
                <a:ea typeface="+mj-ea"/>
              </a:rPr>
              <a:t>2.</a:t>
            </a:r>
            <a:r>
              <a:rPr lang="zh-TW" altLang="en-US" sz="1400" dirty="0">
                <a:latin typeface="+mj-ea"/>
                <a:ea typeface="+mj-ea"/>
              </a:rPr>
              <a:t>個人亦得視實際需求，填具「行政人力遷調意願表」，表達遷調意願，提送評估小組審議。依學校整體行政人力規劃及經費情形辦理。</a:t>
            </a:r>
          </a:p>
        </p:txBody>
      </p:sp>
      <p:sp>
        <p:nvSpPr>
          <p:cNvPr id="9" name="文字方塊 8">
            <a:extLst>
              <a:ext uri="{FF2B5EF4-FFF2-40B4-BE49-F238E27FC236}">
                <a16:creationId xmlns:a16="http://schemas.microsoft.com/office/drawing/2014/main" id="{86744E01-0578-422A-98B2-84F8AD6A8673}"/>
              </a:ext>
            </a:extLst>
          </p:cNvPr>
          <p:cNvSpPr txBox="1"/>
          <p:nvPr/>
        </p:nvSpPr>
        <p:spPr>
          <a:xfrm>
            <a:off x="947222" y="200303"/>
            <a:ext cx="11086987" cy="523220"/>
          </a:xfrm>
          <a:prstGeom prst="rect">
            <a:avLst/>
          </a:prstGeom>
          <a:noFill/>
        </p:spPr>
        <p:txBody>
          <a:bodyPr wrap="square">
            <a:spAutoFit/>
          </a:bodyPr>
          <a:lstStyle/>
          <a:p>
            <a:r>
              <a:rPr lang="zh-TW" altLang="en-US" sz="2800" b="1" dirty="0">
                <a:solidFill>
                  <a:schemeClr val="tx1">
                    <a:lumMod val="75000"/>
                    <a:lumOff val="25000"/>
                  </a:schemeClr>
                </a:solidFill>
                <a:latin typeface="+mj-ea"/>
              </a:rPr>
              <a:t>新訂人事法規宣導</a:t>
            </a:r>
            <a:r>
              <a:rPr lang="en-US" altLang="zh-TW" sz="2800" b="1" dirty="0">
                <a:solidFill>
                  <a:schemeClr val="tx1">
                    <a:lumMod val="75000"/>
                    <a:lumOff val="25000"/>
                  </a:schemeClr>
                </a:solidFill>
                <a:latin typeface="+mj-ea"/>
              </a:rPr>
              <a:t>-</a:t>
            </a:r>
            <a:r>
              <a:rPr lang="zh-TW" altLang="en-US" sz="2800" b="1" dirty="0">
                <a:solidFill>
                  <a:schemeClr val="tx1">
                    <a:lumMod val="75000"/>
                    <a:lumOff val="25000"/>
                  </a:schemeClr>
                </a:solidFill>
                <a:latin typeface="+mj-ea"/>
              </a:rPr>
              <a:t>本校行政人力配置及職務遷調作業要點</a:t>
            </a:r>
            <a:r>
              <a:rPr lang="en-US" altLang="zh-TW" sz="2800" b="1" dirty="0">
                <a:solidFill>
                  <a:schemeClr val="tx1">
                    <a:lumMod val="75000"/>
                    <a:lumOff val="25000"/>
                  </a:schemeClr>
                </a:solidFill>
                <a:latin typeface="+mj-ea"/>
              </a:rPr>
              <a:t>(115.1.1)</a:t>
            </a:r>
            <a:r>
              <a:rPr lang="zh-TW" altLang="en-US" sz="2800" b="1" dirty="0">
                <a:solidFill>
                  <a:schemeClr val="tx1">
                    <a:lumMod val="75000"/>
                    <a:lumOff val="25000"/>
                  </a:schemeClr>
                </a:solidFill>
                <a:latin typeface="+mj-ea"/>
              </a:rPr>
              <a:t> </a:t>
            </a:r>
            <a:endParaRPr lang="zh-TW" altLang="en-US" sz="2800" b="1" dirty="0">
              <a:solidFill>
                <a:schemeClr val="tx1">
                  <a:lumMod val="75000"/>
                  <a:lumOff val="25000"/>
                </a:schemeClr>
              </a:solidFill>
            </a:endParaRPr>
          </a:p>
        </p:txBody>
      </p:sp>
    </p:spTree>
    <p:extLst>
      <p:ext uri="{BB962C8B-B14F-4D97-AF65-F5344CB8AC3E}">
        <p14:creationId xmlns:p14="http://schemas.microsoft.com/office/powerpoint/2010/main" val="133637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7EA01-ACCC-4A3B-BE8A-BBF3DBFB1BB4}"/>
              </a:ext>
            </a:extLst>
          </p:cNvPr>
          <p:cNvSpPr>
            <a:spLocks noGrp="1"/>
          </p:cNvSpPr>
          <p:nvPr>
            <p:ph type="title"/>
          </p:nvPr>
        </p:nvSpPr>
        <p:spPr>
          <a:xfrm>
            <a:off x="1701538" y="402684"/>
            <a:ext cx="9601200" cy="2057712"/>
          </a:xfrm>
        </p:spPr>
        <p:txBody>
          <a:bodyPr>
            <a:normAutofit/>
          </a:bodyPr>
          <a:lstStyle/>
          <a:p>
            <a:pPr algn="ctr"/>
            <a:r>
              <a:rPr lang="zh-TW" altLang="en-US" dirty="0"/>
              <a:t>赴陸港澳地區申請流程宣導</a:t>
            </a:r>
            <a:br>
              <a:rPr lang="en-US" altLang="zh-TW" dirty="0"/>
            </a:br>
            <a:br>
              <a:rPr lang="en-US" altLang="zh-TW" dirty="0"/>
            </a:br>
            <a:r>
              <a:rPr lang="zh-TW" altLang="en-US" dirty="0"/>
              <a:t> </a:t>
            </a:r>
          </a:p>
        </p:txBody>
      </p:sp>
      <p:sp>
        <p:nvSpPr>
          <p:cNvPr id="3" name="投影片編號版面配置區 2">
            <a:extLst>
              <a:ext uri="{FF2B5EF4-FFF2-40B4-BE49-F238E27FC236}">
                <a16:creationId xmlns:a16="http://schemas.microsoft.com/office/drawing/2014/main" id="{9B497469-2756-4F06-9301-81786502D511}"/>
              </a:ext>
            </a:extLst>
          </p:cNvPr>
          <p:cNvSpPr>
            <a:spLocks noGrp="1"/>
          </p:cNvSpPr>
          <p:nvPr>
            <p:ph type="sldNum" sz="quarter" idx="12"/>
          </p:nvPr>
        </p:nvSpPr>
        <p:spPr/>
        <p:txBody>
          <a:bodyPr/>
          <a:lstStyle/>
          <a:p>
            <a:fld id="{D07F8DCE-0C26-4B78-A4F4-C7C16FDD6A0E}" type="slidenum">
              <a:rPr lang="zh-TW" altLang="en-US" smtClean="0"/>
              <a:t>14</a:t>
            </a:fld>
            <a:endParaRPr lang="zh-TW" altLang="en-US" dirty="0"/>
          </a:p>
        </p:txBody>
      </p:sp>
      <p:sp>
        <p:nvSpPr>
          <p:cNvPr id="4" name="標題 1">
            <a:extLst>
              <a:ext uri="{FF2B5EF4-FFF2-40B4-BE49-F238E27FC236}">
                <a16:creationId xmlns:a16="http://schemas.microsoft.com/office/drawing/2014/main" id="{AED861EC-7EAE-41FE-BA09-0437FB92B96D}"/>
              </a:ext>
            </a:extLst>
          </p:cNvPr>
          <p:cNvSpPr txBox="1">
            <a:spLocks/>
          </p:cNvSpPr>
          <p:nvPr/>
        </p:nvSpPr>
        <p:spPr>
          <a:xfrm>
            <a:off x="1476866" y="5609577"/>
            <a:ext cx="9601200" cy="1125245"/>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endParaRPr lang="zh-TW" altLang="en-US" dirty="0"/>
          </a:p>
        </p:txBody>
      </p:sp>
      <p:sp>
        <p:nvSpPr>
          <p:cNvPr id="6" name="標題 1">
            <a:extLst>
              <a:ext uri="{FF2B5EF4-FFF2-40B4-BE49-F238E27FC236}">
                <a16:creationId xmlns:a16="http://schemas.microsoft.com/office/drawing/2014/main" id="{636994B6-7132-497A-B431-1F8148BF7861}"/>
              </a:ext>
            </a:extLst>
          </p:cNvPr>
          <p:cNvSpPr txBox="1">
            <a:spLocks/>
          </p:cNvSpPr>
          <p:nvPr/>
        </p:nvSpPr>
        <p:spPr>
          <a:xfrm>
            <a:off x="1272619" y="1320067"/>
            <a:ext cx="10482605" cy="5537933"/>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457200" indent="-457200" algn="just">
              <a:buFont typeface="Wingdings" panose="05000000000000000000" pitchFamily="2" charset="2"/>
              <a:buChar char="l"/>
            </a:pPr>
            <a:r>
              <a:rPr lang="zh-TW" altLang="en-US" sz="2800" dirty="0"/>
              <a:t>所有人員不分平日、假日赴港澳，均應依申請流程所定身分別辦理時限，事前至陸委會網頁進行「國人赴陸港澳動態登錄」，並將登錄畫面截圖作為出國申請之附件，上傳本校差勤系統辦理請假手續。</a:t>
            </a:r>
            <a:endParaRPr lang="en-US" altLang="zh-TW" sz="2800" dirty="0"/>
          </a:p>
          <a:p>
            <a:pPr marL="457200" indent="-457200" algn="just">
              <a:buFont typeface="Wingdings" panose="05000000000000000000" pitchFamily="2" charset="2"/>
              <a:buChar char="Ø"/>
            </a:pPr>
            <a:endParaRPr lang="en-US" altLang="zh-TW" sz="2800" dirty="0"/>
          </a:p>
          <a:p>
            <a:pPr marL="457200" indent="-457200" algn="just">
              <a:buFont typeface="Wingdings" panose="05000000000000000000" pitchFamily="2" charset="2"/>
              <a:buChar char="l"/>
            </a:pPr>
            <a:r>
              <a:rPr lang="zh-TW" altLang="en-US" sz="2800" dirty="0"/>
              <a:t>陸委會動態登錄網頁</a:t>
            </a:r>
            <a:r>
              <a:rPr lang="en-US" altLang="zh-TW" sz="2800" dirty="0"/>
              <a:t>:</a:t>
            </a:r>
          </a:p>
          <a:p>
            <a:pPr marL="457200" indent="-457200" algn="just">
              <a:buFont typeface="Wingdings" panose="05000000000000000000" pitchFamily="2" charset="2"/>
              <a:buChar char="Ø"/>
            </a:pPr>
            <a:endParaRPr lang="en-US" altLang="zh-TW" sz="2800" dirty="0"/>
          </a:p>
          <a:p>
            <a:pPr algn="just"/>
            <a:endParaRPr lang="en-US" altLang="zh-TW" sz="2800" dirty="0"/>
          </a:p>
          <a:p>
            <a:pPr marL="457200" indent="-457200" algn="just">
              <a:buFont typeface="Wingdings" panose="05000000000000000000" pitchFamily="2" charset="2"/>
              <a:buChar char="Ø"/>
            </a:pPr>
            <a:endParaRPr lang="en-US" altLang="zh-TW" sz="2800" dirty="0"/>
          </a:p>
          <a:p>
            <a:pPr marL="457200" indent="-457200" algn="just">
              <a:buFont typeface="Wingdings" panose="05000000000000000000" pitchFamily="2" charset="2"/>
              <a:buChar char="Ø"/>
            </a:pPr>
            <a:endParaRPr lang="en-US" altLang="zh-TW" sz="2800" dirty="0"/>
          </a:p>
          <a:p>
            <a:pPr marL="457200" indent="-457200" algn="just">
              <a:buFont typeface="Wingdings" panose="05000000000000000000" pitchFamily="2" charset="2"/>
              <a:buChar char="l"/>
            </a:pPr>
            <a:r>
              <a:rPr lang="zh-TW" altLang="en-US" sz="2800" dirty="0"/>
              <a:t>詳細申請流程請掃描條碼</a:t>
            </a:r>
            <a:r>
              <a:rPr lang="en-US" altLang="zh-TW" sz="2800" dirty="0"/>
              <a:t>:</a:t>
            </a:r>
          </a:p>
          <a:p>
            <a:pPr algn="just"/>
            <a:br>
              <a:rPr lang="en-US" altLang="zh-TW" sz="2800" dirty="0"/>
            </a:br>
            <a:r>
              <a:rPr lang="zh-TW" altLang="en-US" sz="2800" dirty="0"/>
              <a:t> </a:t>
            </a:r>
          </a:p>
        </p:txBody>
      </p:sp>
      <p:sp>
        <p:nvSpPr>
          <p:cNvPr id="7" name="文字方塊 6">
            <a:extLst>
              <a:ext uri="{FF2B5EF4-FFF2-40B4-BE49-F238E27FC236}">
                <a16:creationId xmlns:a16="http://schemas.microsoft.com/office/drawing/2014/main" id="{030F1D08-04B4-45E8-AAA4-E8EDEB9EDFCD}"/>
              </a:ext>
            </a:extLst>
          </p:cNvPr>
          <p:cNvSpPr txBox="1"/>
          <p:nvPr/>
        </p:nvSpPr>
        <p:spPr>
          <a:xfrm>
            <a:off x="1701538" y="4901166"/>
            <a:ext cx="6094428" cy="646331"/>
          </a:xfrm>
          <a:prstGeom prst="rect">
            <a:avLst/>
          </a:prstGeom>
          <a:noFill/>
        </p:spPr>
        <p:txBody>
          <a:bodyPr wrap="square">
            <a:spAutoFit/>
          </a:bodyPr>
          <a:lstStyle/>
          <a:p>
            <a:br>
              <a:rPr lang="en-US" altLang="zh-TW" dirty="0"/>
            </a:br>
            <a:endParaRPr lang="zh-TW" altLang="en-US" dirty="0"/>
          </a:p>
        </p:txBody>
      </p:sp>
      <p:pic>
        <p:nvPicPr>
          <p:cNvPr id="12" name="圖片 11">
            <a:extLst>
              <a:ext uri="{FF2B5EF4-FFF2-40B4-BE49-F238E27FC236}">
                <a16:creationId xmlns:a16="http://schemas.microsoft.com/office/drawing/2014/main" id="{5BEE7CC3-BA30-4B8C-ACAA-942331471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866" y="3703806"/>
            <a:ext cx="1296064" cy="1292399"/>
          </a:xfrm>
          <a:prstGeom prst="rect">
            <a:avLst/>
          </a:prstGeom>
        </p:spPr>
      </p:pic>
      <p:pic>
        <p:nvPicPr>
          <p:cNvPr id="9" name="圖片 8">
            <a:extLst>
              <a:ext uri="{FF2B5EF4-FFF2-40B4-BE49-F238E27FC236}">
                <a16:creationId xmlns:a16="http://schemas.microsoft.com/office/drawing/2014/main" id="{E668CF26-3F4C-4346-9636-455E937D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866" y="5587796"/>
            <a:ext cx="1296064" cy="1147026"/>
          </a:xfrm>
          <a:prstGeom prst="rect">
            <a:avLst/>
          </a:prstGeom>
        </p:spPr>
      </p:pic>
    </p:spTree>
    <p:extLst>
      <p:ext uri="{BB962C8B-B14F-4D97-AF65-F5344CB8AC3E}">
        <p14:creationId xmlns:p14="http://schemas.microsoft.com/office/powerpoint/2010/main" val="1270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0E5197-3A33-4986-AECC-F7884B189C89}"/>
              </a:ext>
            </a:extLst>
          </p:cNvPr>
          <p:cNvSpPr>
            <a:spLocks noGrp="1"/>
          </p:cNvSpPr>
          <p:nvPr>
            <p:ph type="title"/>
          </p:nvPr>
        </p:nvSpPr>
        <p:spPr>
          <a:xfrm>
            <a:off x="2036744" y="147337"/>
            <a:ext cx="8911687" cy="512539"/>
          </a:xfrm>
        </p:spPr>
        <p:txBody>
          <a:bodyPr>
            <a:noAutofit/>
          </a:bodyPr>
          <a:lstStyle/>
          <a:p>
            <a:pPr algn="ctr"/>
            <a:r>
              <a:rPr lang="zh-TW" altLang="en-US" b="1" dirty="0"/>
              <a:t>試辦本校差勤管理措施</a:t>
            </a:r>
          </a:p>
        </p:txBody>
      </p:sp>
      <p:sp>
        <p:nvSpPr>
          <p:cNvPr id="3" name="內容版面配置區 2">
            <a:extLst>
              <a:ext uri="{FF2B5EF4-FFF2-40B4-BE49-F238E27FC236}">
                <a16:creationId xmlns:a16="http://schemas.microsoft.com/office/drawing/2014/main" id="{DA8CCE4B-B126-4BAC-978A-D09A506277DA}"/>
              </a:ext>
            </a:extLst>
          </p:cNvPr>
          <p:cNvSpPr>
            <a:spLocks noGrp="1"/>
          </p:cNvSpPr>
          <p:nvPr>
            <p:ph idx="1"/>
          </p:nvPr>
        </p:nvSpPr>
        <p:spPr>
          <a:xfrm>
            <a:off x="1583703" y="674660"/>
            <a:ext cx="10341203" cy="6183340"/>
          </a:xfrm>
        </p:spPr>
        <p:txBody>
          <a:bodyPr>
            <a:normAutofit/>
          </a:bodyPr>
          <a:lstStyle/>
          <a:p>
            <a:pPr>
              <a:buFont typeface="Wingdings" panose="05000000000000000000" pitchFamily="2" charset="2"/>
              <a:buChar char="l"/>
            </a:pPr>
            <a:r>
              <a:rPr lang="zh-TW" altLang="en-US" sz="2800" b="1" dirty="0">
                <a:latin typeface="+mn-ea"/>
              </a:rPr>
              <a:t>調整彈性上班時間</a:t>
            </a:r>
          </a:p>
          <a:p>
            <a:pPr marL="0" indent="0">
              <a:buNone/>
            </a:pPr>
            <a:r>
              <a:rPr lang="zh-TW" altLang="en-US" sz="2000" b="1" dirty="0">
                <a:latin typeface="+mn-ea"/>
              </a:rPr>
              <a:t>在每日應到勤之總時數（含中午服務時間）維持不變之前提下，試辦彈性上、下班時間區間由 </a:t>
            </a:r>
            <a:r>
              <a:rPr lang="en-US" altLang="zh-TW" sz="2000" b="1" dirty="0">
                <a:latin typeface="+mn-ea"/>
              </a:rPr>
              <a:t>30 </a:t>
            </a:r>
            <a:r>
              <a:rPr lang="zh-TW" altLang="en-US" sz="2000" b="1" dirty="0">
                <a:latin typeface="+mn-ea"/>
              </a:rPr>
              <a:t>分鐘放寬至 </a:t>
            </a:r>
            <a:r>
              <a:rPr lang="en-US" altLang="zh-TW" sz="2000" b="1" dirty="0">
                <a:latin typeface="+mn-ea"/>
              </a:rPr>
              <a:t>60 </a:t>
            </a:r>
            <a:r>
              <a:rPr lang="zh-TW" altLang="en-US" sz="2000" b="1" dirty="0">
                <a:latin typeface="+mn-ea"/>
              </a:rPr>
              <a:t>分鐘，調整後上下班時間如下：</a:t>
            </a:r>
          </a:p>
          <a:p>
            <a:pPr marL="457200" indent="-457200">
              <a:buFont typeface="+mj-ea"/>
              <a:buAutoNum type="ea1ChtPeriod"/>
            </a:pPr>
            <a:r>
              <a:rPr lang="zh-TW" altLang="en-US" sz="2000" b="1" dirty="0">
                <a:latin typeface="+mn-ea"/>
              </a:rPr>
              <a:t>彈性上班時間：</a:t>
            </a:r>
            <a:r>
              <a:rPr lang="en-US" altLang="zh-TW" sz="2000" b="1" dirty="0">
                <a:latin typeface="+mn-ea"/>
              </a:rPr>
              <a:t>8</a:t>
            </a:r>
            <a:r>
              <a:rPr lang="zh-TW" altLang="en-US" sz="2000" b="1" dirty="0">
                <a:latin typeface="+mn-ea"/>
              </a:rPr>
              <a:t>時至</a:t>
            </a:r>
            <a:r>
              <a:rPr lang="en-US" altLang="zh-TW" sz="2000" b="1" dirty="0">
                <a:latin typeface="+mn-ea"/>
              </a:rPr>
              <a:t>9</a:t>
            </a:r>
            <a:r>
              <a:rPr lang="zh-TW" altLang="en-US" sz="2000" b="1" dirty="0">
                <a:latin typeface="+mn-ea"/>
              </a:rPr>
              <a:t>時。</a:t>
            </a:r>
            <a:endParaRPr lang="en-US" altLang="zh-TW" sz="2000" b="1" dirty="0">
              <a:latin typeface="+mn-ea"/>
            </a:endParaRPr>
          </a:p>
          <a:p>
            <a:pPr marL="457200" indent="-457200">
              <a:buFont typeface="+mj-ea"/>
              <a:buAutoNum type="ea1ChtPeriod"/>
            </a:pPr>
            <a:r>
              <a:rPr lang="zh-TW" altLang="en-US" sz="2000" b="1" dirty="0">
                <a:latin typeface="+mn-ea"/>
              </a:rPr>
              <a:t>彈性下班時間：</a:t>
            </a:r>
            <a:r>
              <a:rPr lang="en-US" altLang="zh-TW" sz="2000" b="1" dirty="0">
                <a:latin typeface="+mn-ea"/>
              </a:rPr>
              <a:t>17</a:t>
            </a:r>
            <a:r>
              <a:rPr lang="zh-TW" altLang="en-US" sz="2000" b="1" dirty="0">
                <a:latin typeface="+mn-ea"/>
              </a:rPr>
              <a:t>時至</a:t>
            </a:r>
            <a:r>
              <a:rPr lang="en-US" altLang="zh-TW" sz="2000" b="1" dirty="0">
                <a:latin typeface="+mn-ea"/>
              </a:rPr>
              <a:t>18</a:t>
            </a:r>
            <a:r>
              <a:rPr lang="zh-TW" altLang="en-US" sz="2000" b="1" dirty="0">
                <a:latin typeface="+mn-ea"/>
              </a:rPr>
              <a:t>時。</a:t>
            </a:r>
          </a:p>
          <a:p>
            <a:pPr marL="457200" indent="-457200">
              <a:buFont typeface="+mj-ea"/>
              <a:buAutoNum type="ea1ChtPeriod"/>
            </a:pPr>
            <a:r>
              <a:rPr lang="zh-TW" altLang="en-US" sz="2000" b="1" dirty="0">
                <a:latin typeface="+mn-ea"/>
              </a:rPr>
              <a:t>核心上班時間：</a:t>
            </a:r>
            <a:r>
              <a:rPr lang="en-US" altLang="zh-TW" sz="2000" b="1" dirty="0">
                <a:latin typeface="+mn-ea"/>
              </a:rPr>
              <a:t>9</a:t>
            </a:r>
            <a:r>
              <a:rPr lang="zh-TW" altLang="en-US" sz="2000" b="1" dirty="0">
                <a:latin typeface="+mn-ea"/>
              </a:rPr>
              <a:t>時至</a:t>
            </a:r>
            <a:r>
              <a:rPr lang="en-US" altLang="zh-TW" sz="2000" b="1" dirty="0">
                <a:latin typeface="+mn-ea"/>
              </a:rPr>
              <a:t>12</a:t>
            </a:r>
            <a:r>
              <a:rPr lang="zh-TW" altLang="en-US" sz="2000" b="1" dirty="0">
                <a:latin typeface="+mn-ea"/>
              </a:rPr>
              <a:t>時及</a:t>
            </a:r>
            <a:r>
              <a:rPr lang="en-US" altLang="zh-TW" sz="2000" b="1" dirty="0">
                <a:latin typeface="+mn-ea"/>
              </a:rPr>
              <a:t>13</a:t>
            </a:r>
            <a:r>
              <a:rPr lang="zh-TW" altLang="en-US" sz="2000" b="1" dirty="0">
                <a:latin typeface="+mn-ea"/>
              </a:rPr>
              <a:t>時至</a:t>
            </a:r>
            <a:r>
              <a:rPr lang="en-US" altLang="zh-TW" sz="2000" b="1" dirty="0">
                <a:latin typeface="+mn-ea"/>
              </a:rPr>
              <a:t>17</a:t>
            </a:r>
            <a:r>
              <a:rPr lang="zh-TW" altLang="en-US" sz="2000" b="1" dirty="0">
                <a:latin typeface="+mn-ea"/>
              </a:rPr>
              <a:t>時。非核心上班時間各單位仍應視業務情形，維持必要人力。</a:t>
            </a:r>
          </a:p>
          <a:p>
            <a:pPr marL="457200" indent="-457200">
              <a:buFont typeface="+mj-ea"/>
              <a:buAutoNum type="ea1ChtPeriod"/>
            </a:pPr>
            <a:r>
              <a:rPr lang="zh-TW" altLang="en-US" sz="2000" b="1" dirty="0">
                <a:latin typeface="+mn-ea"/>
              </a:rPr>
              <a:t>中午服務時間：</a:t>
            </a:r>
            <a:r>
              <a:rPr lang="en-US" altLang="zh-TW" sz="2000" b="1" dirty="0">
                <a:latin typeface="+mn-ea"/>
              </a:rPr>
              <a:t>12</a:t>
            </a:r>
            <a:r>
              <a:rPr lang="zh-TW" altLang="en-US" sz="2000" b="1" dirty="0">
                <a:latin typeface="+mn-ea"/>
              </a:rPr>
              <a:t>時至</a:t>
            </a:r>
            <a:r>
              <a:rPr lang="en-US" altLang="zh-TW" sz="2000" b="1" dirty="0">
                <a:latin typeface="+mn-ea"/>
              </a:rPr>
              <a:t>13</a:t>
            </a:r>
            <a:r>
              <a:rPr lang="zh-TW" altLang="en-US" sz="2000" b="1" dirty="0">
                <a:latin typeface="+mn-ea"/>
              </a:rPr>
              <a:t>時區間，行政單位採輪休</a:t>
            </a:r>
            <a:r>
              <a:rPr lang="en-US" altLang="zh-TW" sz="2000" b="1" dirty="0">
                <a:latin typeface="+mn-ea"/>
              </a:rPr>
              <a:t>30</a:t>
            </a:r>
            <a:r>
              <a:rPr lang="zh-TW" altLang="en-US" sz="2000" b="1" dirty="0">
                <a:latin typeface="+mn-ea"/>
              </a:rPr>
              <a:t>分鐘及輪班</a:t>
            </a:r>
            <a:r>
              <a:rPr lang="en-US" altLang="zh-TW" sz="2000" b="1" dirty="0">
                <a:latin typeface="+mn-ea"/>
              </a:rPr>
              <a:t>30</a:t>
            </a:r>
            <a:r>
              <a:rPr lang="zh-TW" altLang="en-US" sz="2000" b="1" dirty="0">
                <a:latin typeface="+mn-ea"/>
              </a:rPr>
              <a:t>鐘方式，排定班表輪值，以加強行政服務；學術單位得就中午</a:t>
            </a:r>
            <a:r>
              <a:rPr lang="en-US" altLang="zh-TW" sz="2000" b="1" dirty="0">
                <a:latin typeface="+mn-ea"/>
              </a:rPr>
              <a:t>12</a:t>
            </a:r>
            <a:r>
              <a:rPr lang="zh-TW" altLang="en-US" sz="2000" b="1" dirty="0">
                <a:latin typeface="+mn-ea"/>
              </a:rPr>
              <a:t>時至</a:t>
            </a:r>
            <a:r>
              <a:rPr lang="en-US" altLang="zh-TW" sz="2000" b="1" dirty="0">
                <a:latin typeface="+mn-ea"/>
              </a:rPr>
              <a:t>12</a:t>
            </a:r>
            <a:r>
              <a:rPr lang="zh-TW" altLang="en-US" sz="2000" b="1" dirty="0">
                <a:latin typeface="+mn-ea"/>
              </a:rPr>
              <a:t>時</a:t>
            </a:r>
            <a:r>
              <a:rPr lang="en-US" altLang="zh-TW" sz="2000" b="1" dirty="0">
                <a:latin typeface="+mn-ea"/>
              </a:rPr>
              <a:t>30</a:t>
            </a:r>
            <a:r>
              <a:rPr lang="zh-TW" altLang="en-US" sz="2000" b="1" dirty="0">
                <a:latin typeface="+mn-ea"/>
              </a:rPr>
              <a:t>分或</a:t>
            </a:r>
            <a:r>
              <a:rPr lang="en-US" altLang="zh-TW" sz="2000" b="1" dirty="0">
                <a:latin typeface="+mn-ea"/>
              </a:rPr>
              <a:t>12</a:t>
            </a:r>
            <a:r>
              <a:rPr lang="zh-TW" altLang="en-US" sz="2000" b="1" dirty="0">
                <a:latin typeface="+mn-ea"/>
              </a:rPr>
              <a:t>時</a:t>
            </a:r>
            <a:r>
              <a:rPr lang="en-US" altLang="zh-TW" sz="2000" b="1" dirty="0">
                <a:latin typeface="+mn-ea"/>
              </a:rPr>
              <a:t>30</a:t>
            </a:r>
            <a:r>
              <a:rPr lang="zh-TW" altLang="en-US" sz="2000" b="1" dirty="0">
                <a:latin typeface="+mn-ea"/>
              </a:rPr>
              <a:t>分至</a:t>
            </a:r>
            <a:r>
              <a:rPr lang="en-US" altLang="zh-TW" sz="2000" b="1" dirty="0">
                <a:latin typeface="+mn-ea"/>
              </a:rPr>
              <a:t>13</a:t>
            </a:r>
            <a:r>
              <a:rPr lang="zh-TW" altLang="en-US" sz="2000" b="1" dirty="0">
                <a:latin typeface="+mn-ea"/>
              </a:rPr>
              <a:t>時，擇一時段加強行政服務，並公告三十分鐘休息時間。</a:t>
            </a:r>
            <a:endParaRPr lang="en-US" altLang="zh-TW" sz="2000" b="1" dirty="0">
              <a:latin typeface="+mn-ea"/>
            </a:endParaRPr>
          </a:p>
          <a:p>
            <a:pPr>
              <a:buFont typeface="Wingdings" panose="05000000000000000000" pitchFamily="2" charset="2"/>
              <a:buChar char="l"/>
            </a:pPr>
            <a:r>
              <a:rPr lang="zh-TW" altLang="en-US" sz="2800" b="1" kern="100" dirty="0">
                <a:effectLst/>
                <a:latin typeface="+mn-ea"/>
                <a:cs typeface="Times New Roman" panose="02020603050405020304" pitchFamily="18" charset="0"/>
              </a:rPr>
              <a:t>約用</a:t>
            </a:r>
            <a:r>
              <a:rPr lang="zh-TW" altLang="zh-TW" sz="2800" b="1" kern="100" dirty="0">
                <a:effectLst/>
                <a:latin typeface="+mn-ea"/>
                <a:cs typeface="Times New Roman" panose="02020603050405020304" pitchFamily="18" charset="0"/>
              </a:rPr>
              <a:t>人員準用身心調適假：</a:t>
            </a:r>
            <a:endParaRPr lang="en-US" altLang="zh-TW" sz="2800" b="1" kern="100" dirty="0">
              <a:effectLst/>
              <a:latin typeface="+mn-ea"/>
              <a:cs typeface="Times New Roman" panose="02020603050405020304" pitchFamily="18" charset="0"/>
            </a:endParaRPr>
          </a:p>
          <a:p>
            <a:pPr marL="457200" indent="-457200" algn="l">
              <a:buFont typeface="+mj-ea"/>
              <a:buAutoNum type="ea1ChtPeriod"/>
            </a:pPr>
            <a:r>
              <a:rPr lang="zh-TW" altLang="en-US" sz="2000" b="1" dirty="0">
                <a:latin typeface="+mn-ea"/>
              </a:rPr>
              <a:t>比照公務人員每年享有</a:t>
            </a:r>
            <a:r>
              <a:rPr lang="en-US" altLang="zh-TW" sz="2000" b="1" u="sng" dirty="0">
                <a:solidFill>
                  <a:srgbClr val="FF0000"/>
                </a:solidFill>
                <a:effectLst/>
                <a:latin typeface="+mn-ea"/>
              </a:rPr>
              <a:t>3</a:t>
            </a:r>
            <a:r>
              <a:rPr lang="zh-TW" altLang="en-US" sz="2000" b="1" u="sng" dirty="0">
                <a:solidFill>
                  <a:srgbClr val="FF0000"/>
                </a:solidFill>
                <a:effectLst/>
                <a:latin typeface="+mn-ea"/>
              </a:rPr>
              <a:t>天</a:t>
            </a:r>
            <a:r>
              <a:rPr lang="zh-TW" altLang="en-US" sz="2000" b="1" dirty="0">
                <a:effectLst/>
                <a:latin typeface="+mn-ea"/>
              </a:rPr>
              <a:t>身心調適假</a:t>
            </a:r>
            <a:r>
              <a:rPr lang="zh-TW" altLang="en-US" sz="2000" b="1" dirty="0">
                <a:latin typeface="+mn-ea"/>
              </a:rPr>
              <a:t>（請假天數</a:t>
            </a:r>
            <a:r>
              <a:rPr lang="zh-TW" altLang="en-US" sz="2000" b="1" u="sng" dirty="0">
                <a:solidFill>
                  <a:srgbClr val="FF0000"/>
                </a:solidFill>
                <a:latin typeface="+mn-ea"/>
              </a:rPr>
              <a:t>併入年度事假天數</a:t>
            </a:r>
            <a:r>
              <a:rPr lang="zh-TW" altLang="en-US" sz="2000" b="1" dirty="0">
                <a:latin typeface="+mn-ea"/>
              </a:rPr>
              <a:t>），</a:t>
            </a:r>
            <a:r>
              <a:rPr lang="zh-TW" altLang="en-US" sz="2000" b="1" u="sng" dirty="0">
                <a:solidFill>
                  <a:srgbClr val="FF0000"/>
                </a:solidFill>
                <a:latin typeface="+mn-ea"/>
              </a:rPr>
              <a:t>無需檢附醫療證明</a:t>
            </a:r>
            <a:r>
              <a:rPr lang="zh-TW" altLang="en-US" sz="2000" b="1" dirty="0">
                <a:latin typeface="+mn-ea"/>
              </a:rPr>
              <a:t>，可</a:t>
            </a:r>
            <a:r>
              <a:rPr lang="zh-TW" altLang="en-US" sz="2000" b="1" u="sng" dirty="0">
                <a:solidFill>
                  <a:srgbClr val="FF0000"/>
                </a:solidFill>
                <a:latin typeface="+mn-ea"/>
              </a:rPr>
              <a:t>按小時</a:t>
            </a:r>
            <a:r>
              <a:rPr lang="zh-TW" altLang="en-US" sz="2000" b="1" dirty="0">
                <a:latin typeface="+mn-ea"/>
              </a:rPr>
              <a:t>請假，主管不得拒絕</a:t>
            </a:r>
            <a:r>
              <a:rPr lang="zh-TW" altLang="en-US" sz="2000" b="1" i="0" dirty="0">
                <a:solidFill>
                  <a:srgbClr val="0A0A0A"/>
                </a:solidFill>
                <a:effectLst/>
                <a:latin typeface="+mn-ea"/>
              </a:rPr>
              <a:t>。</a:t>
            </a:r>
            <a:endParaRPr lang="en-US" altLang="zh-TW" sz="2000" b="1" i="0" dirty="0">
              <a:solidFill>
                <a:srgbClr val="0A0A0A"/>
              </a:solidFill>
              <a:effectLst/>
              <a:latin typeface="+mn-ea"/>
            </a:endParaRPr>
          </a:p>
          <a:p>
            <a:pPr marL="457200" indent="-457200">
              <a:buFont typeface="+mj-ea"/>
              <a:buAutoNum type="ea1ChtPeriod"/>
            </a:pPr>
            <a:r>
              <a:rPr lang="zh-TW" altLang="en-US" sz="2000" b="1" dirty="0">
                <a:solidFill>
                  <a:srgbClr val="0A0A0A"/>
                </a:solidFill>
                <a:latin typeface="+mn-ea"/>
                <a:cs typeface="Times New Roman" panose="02020603050405020304" pitchFamily="18" charset="0"/>
              </a:rPr>
              <a:t>請假期間薪資，依</a:t>
            </a:r>
            <a:r>
              <a:rPr lang="zh-TW" altLang="zh-TW" sz="2000" b="1" u="sng" kern="100" dirty="0">
                <a:effectLst/>
                <a:latin typeface="+mn-ea"/>
                <a:cs typeface="Times New Roman" panose="02020603050405020304" pitchFamily="18" charset="0"/>
              </a:rPr>
              <a:t>勞工請假規則</a:t>
            </a:r>
            <a:r>
              <a:rPr lang="zh-TW" altLang="zh-TW" sz="2000" b="1" kern="100" dirty="0">
                <a:effectLst/>
                <a:latin typeface="+mn-ea"/>
                <a:cs typeface="Times New Roman" panose="02020603050405020304" pitchFamily="18" charset="0"/>
              </a:rPr>
              <a:t>第</a:t>
            </a:r>
            <a:r>
              <a:rPr lang="en-US" altLang="zh-TW" sz="2000" b="1" kern="100" dirty="0">
                <a:effectLst/>
                <a:latin typeface="+mn-ea"/>
                <a:cs typeface="Times New Roman" panose="02020603050405020304" pitchFamily="18" charset="0"/>
              </a:rPr>
              <a:t>7</a:t>
            </a:r>
            <a:r>
              <a:rPr lang="zh-TW" altLang="zh-TW" sz="2000" b="1" kern="100" dirty="0">
                <a:effectLst/>
                <a:latin typeface="+mn-ea"/>
                <a:cs typeface="Times New Roman" panose="02020603050405020304" pitchFamily="18" charset="0"/>
              </a:rPr>
              <a:t>條第</a:t>
            </a:r>
            <a:r>
              <a:rPr lang="en-US" altLang="zh-TW" sz="2000" b="1" kern="100" dirty="0">
                <a:effectLst/>
                <a:latin typeface="+mn-ea"/>
                <a:cs typeface="Times New Roman" panose="02020603050405020304" pitchFamily="18" charset="0"/>
              </a:rPr>
              <a:t>1</a:t>
            </a:r>
            <a:r>
              <a:rPr lang="zh-TW" altLang="zh-TW" sz="2000" b="1" kern="100" dirty="0">
                <a:effectLst/>
                <a:latin typeface="+mn-ea"/>
                <a:cs typeface="Times New Roman" panose="02020603050405020304" pitchFamily="18" charset="0"/>
              </a:rPr>
              <a:t>項規定：勞工因有事故必須親自處理，得請事假</a:t>
            </a:r>
            <a:r>
              <a:rPr lang="en-US" altLang="zh-TW" sz="2000" b="1" kern="100" dirty="0">
                <a:effectLst/>
                <a:latin typeface="+mn-ea"/>
                <a:cs typeface="Times New Roman" panose="02020603050405020304" pitchFamily="18" charset="0"/>
              </a:rPr>
              <a:t>…</a:t>
            </a:r>
            <a:r>
              <a:rPr lang="zh-TW" altLang="zh-TW" sz="2000" b="1" kern="100" dirty="0">
                <a:effectLst/>
                <a:latin typeface="+mn-ea"/>
                <a:cs typeface="Times New Roman" panose="02020603050405020304" pitchFamily="18" charset="0"/>
              </a:rPr>
              <a:t>。事假期間不給工資。</a:t>
            </a:r>
          </a:p>
          <a:p>
            <a:pPr marL="457200" indent="-457200" algn="l">
              <a:buFont typeface="+mj-ea"/>
              <a:buAutoNum type="ea1ChtPeriod"/>
            </a:pPr>
            <a:endParaRPr lang="en-US" altLang="zh-TW" sz="2000" b="1" i="0" dirty="0">
              <a:solidFill>
                <a:srgbClr val="0A0A0A"/>
              </a:solidFill>
              <a:effectLst/>
              <a:latin typeface="+mn-ea"/>
            </a:endParaRPr>
          </a:p>
          <a:p>
            <a:pPr marL="0" indent="0" algn="l">
              <a:buNone/>
            </a:pPr>
            <a:endParaRPr lang="en-US" altLang="zh-TW" b="1"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4D7BD4E0-546F-4664-8985-C0B111F2DC45}"/>
              </a:ext>
            </a:extLst>
          </p:cNvPr>
          <p:cNvSpPr>
            <a:spLocks noGrp="1"/>
          </p:cNvSpPr>
          <p:nvPr>
            <p:ph type="sldNum" sz="quarter" idx="12"/>
          </p:nvPr>
        </p:nvSpPr>
        <p:spPr/>
        <p:txBody>
          <a:bodyPr/>
          <a:lstStyle/>
          <a:p>
            <a:fld id="{D07F8DCE-0C26-4B78-A4F4-C7C16FDD6A0E}" type="slidenum">
              <a:rPr lang="zh-TW" altLang="en-US" smtClean="0"/>
              <a:t>15</a:t>
            </a:fld>
            <a:endParaRPr lang="zh-TW" altLang="en-US"/>
          </a:p>
        </p:txBody>
      </p:sp>
    </p:spTree>
    <p:extLst>
      <p:ext uri="{BB962C8B-B14F-4D97-AF65-F5344CB8AC3E}">
        <p14:creationId xmlns:p14="http://schemas.microsoft.com/office/powerpoint/2010/main" val="368292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E7F356-CA80-4E36-B7B7-C05F1D710AC0}"/>
              </a:ext>
            </a:extLst>
          </p:cNvPr>
          <p:cNvSpPr>
            <a:spLocks noGrp="1"/>
          </p:cNvSpPr>
          <p:nvPr>
            <p:ph type="title"/>
          </p:nvPr>
        </p:nvSpPr>
        <p:spPr>
          <a:xfrm>
            <a:off x="2442096" y="302982"/>
            <a:ext cx="8911687" cy="667362"/>
          </a:xfrm>
        </p:spPr>
        <p:txBody>
          <a:bodyPr>
            <a:normAutofit/>
          </a:bodyPr>
          <a:lstStyle/>
          <a:p>
            <a:r>
              <a:rPr lang="zh-TW" altLang="en-US" dirty="0"/>
              <a:t>試辦本校差勤管理措施</a:t>
            </a:r>
          </a:p>
        </p:txBody>
      </p:sp>
      <p:sp>
        <p:nvSpPr>
          <p:cNvPr id="3" name="內容版面配置區 2">
            <a:extLst>
              <a:ext uri="{FF2B5EF4-FFF2-40B4-BE49-F238E27FC236}">
                <a16:creationId xmlns:a16="http://schemas.microsoft.com/office/drawing/2014/main" id="{E9D91C1B-278E-4B55-88B9-F7070A2D4B93}"/>
              </a:ext>
            </a:extLst>
          </p:cNvPr>
          <p:cNvSpPr>
            <a:spLocks noGrp="1"/>
          </p:cNvSpPr>
          <p:nvPr>
            <p:ph idx="1"/>
          </p:nvPr>
        </p:nvSpPr>
        <p:spPr>
          <a:xfrm>
            <a:off x="1583703" y="970343"/>
            <a:ext cx="9920909" cy="5487017"/>
          </a:xfrm>
        </p:spPr>
        <p:txBody>
          <a:bodyPr/>
          <a:lstStyle/>
          <a:p>
            <a:pPr marL="0" indent="0">
              <a:buNone/>
            </a:pPr>
            <a:endParaRPr lang="en-US" altLang="zh-TW" dirty="0"/>
          </a:p>
          <a:p>
            <a:pPr marL="0" indent="0">
              <a:buNone/>
            </a:pPr>
            <a:endParaRPr lang="en-US" altLang="zh-TW" dirty="0"/>
          </a:p>
          <a:p>
            <a:pPr>
              <a:buFont typeface="Wingdings" panose="05000000000000000000" pitchFamily="2" charset="2"/>
              <a:buChar char="l"/>
            </a:pPr>
            <a:r>
              <a:rPr lang="zh-TW" altLang="en-US" sz="2800" dirty="0">
                <a:latin typeface="+mj-ea"/>
                <a:ea typeface="+mj-ea"/>
              </a:rPr>
              <a:t>預告差勤打卡方式變更：</a:t>
            </a:r>
          </a:p>
          <a:p>
            <a:pPr marL="0" indent="0">
              <a:buNone/>
            </a:pPr>
            <a:endParaRPr lang="en-US" altLang="zh-TW" dirty="0">
              <a:latin typeface="+mj-ea"/>
              <a:ea typeface="+mj-ea"/>
            </a:endParaRPr>
          </a:p>
          <a:p>
            <a:pPr marL="0" indent="0">
              <a:buNone/>
            </a:pPr>
            <a:r>
              <a:rPr lang="zh-TW" altLang="en-US" sz="2400" dirty="0">
                <a:latin typeface="+mj-ea"/>
                <a:ea typeface="+mj-ea"/>
              </a:rPr>
              <a:t>因目前校內考勤機設置地點與各單位辦公處所及停車地點之距離不一，考量同仁上下班辦理簽到退之便利性，先行預告規劃以差勤系統線上簽到退</a:t>
            </a:r>
            <a:r>
              <a:rPr lang="en-US" altLang="zh-TW" sz="2400" dirty="0">
                <a:latin typeface="+mj-ea"/>
                <a:ea typeface="+mj-ea"/>
              </a:rPr>
              <a:t>(</a:t>
            </a:r>
            <a:r>
              <a:rPr lang="zh-TW" altLang="en-US" sz="2400" dirty="0">
                <a:latin typeface="+mj-ea"/>
                <a:ea typeface="+mj-ea"/>
              </a:rPr>
              <a:t>桌機簽到退</a:t>
            </a:r>
            <a:r>
              <a:rPr lang="en-US" altLang="zh-TW" sz="2400" dirty="0">
                <a:latin typeface="+mj-ea"/>
                <a:ea typeface="+mj-ea"/>
              </a:rPr>
              <a:t>)</a:t>
            </a:r>
            <a:r>
              <a:rPr lang="zh-TW" altLang="en-US" sz="2400" dirty="0">
                <a:latin typeface="+mj-ea"/>
                <a:ea typeface="+mj-ea"/>
              </a:rPr>
              <a:t>方式取代目前實體教職員證刷卡簽到退方式。實施初期建議</a:t>
            </a:r>
            <a:r>
              <a:rPr lang="en-US" altLang="zh-TW" sz="2400" dirty="0">
                <a:latin typeface="+mj-ea"/>
                <a:ea typeface="+mj-ea"/>
              </a:rPr>
              <a:t>2</a:t>
            </a:r>
            <a:r>
              <a:rPr lang="zh-TW" altLang="en-US" sz="2400" dirty="0">
                <a:latin typeface="+mj-ea"/>
                <a:ea typeface="+mj-ea"/>
              </a:rPr>
              <a:t>種刷卡方式併行，俟差勤系統線上簽到退功能狀態穩定後，再全面使用線上刷卡。時程規劃將另行通知。</a:t>
            </a:r>
            <a:endParaRPr lang="en-US" altLang="zh-TW" sz="2400" dirty="0">
              <a:latin typeface="+mj-ea"/>
              <a:ea typeface="+mj-ea"/>
            </a:endParaRPr>
          </a:p>
          <a:p>
            <a:pPr marL="0" indent="0">
              <a:buNone/>
            </a:pPr>
            <a:r>
              <a:rPr lang="zh-TW" altLang="en-US" sz="1600" dirty="0">
                <a:latin typeface="+mj-ea"/>
                <a:ea typeface="+mj-ea"/>
              </a:rPr>
              <a:t>差勤系統預示畫面</a:t>
            </a:r>
            <a:endParaRPr lang="en-US" altLang="zh-TW" sz="1600" dirty="0">
              <a:latin typeface="+mj-ea"/>
              <a:ea typeface="+mj-ea"/>
            </a:endParaRPr>
          </a:p>
          <a:p>
            <a:pPr marL="0" indent="0">
              <a:buNone/>
            </a:pPr>
            <a:endParaRPr lang="zh-TW" altLang="en-US" dirty="0"/>
          </a:p>
        </p:txBody>
      </p:sp>
      <p:sp>
        <p:nvSpPr>
          <p:cNvPr id="4" name="投影片編號版面配置區 3">
            <a:extLst>
              <a:ext uri="{FF2B5EF4-FFF2-40B4-BE49-F238E27FC236}">
                <a16:creationId xmlns:a16="http://schemas.microsoft.com/office/drawing/2014/main" id="{DAEFB361-A914-4887-8B71-7601F583D045}"/>
              </a:ext>
            </a:extLst>
          </p:cNvPr>
          <p:cNvSpPr>
            <a:spLocks noGrp="1"/>
          </p:cNvSpPr>
          <p:nvPr>
            <p:ph type="sldNum" sz="quarter" idx="12"/>
          </p:nvPr>
        </p:nvSpPr>
        <p:spPr/>
        <p:txBody>
          <a:bodyPr/>
          <a:lstStyle/>
          <a:p>
            <a:fld id="{D07F8DCE-0C26-4B78-A4F4-C7C16FDD6A0E}" type="slidenum">
              <a:rPr lang="zh-TW" altLang="en-US" smtClean="0"/>
              <a:t>16</a:t>
            </a:fld>
            <a:endParaRPr lang="zh-TW" altLang="en-US"/>
          </a:p>
        </p:txBody>
      </p:sp>
      <p:pic>
        <p:nvPicPr>
          <p:cNvPr id="8" name="圖片 7">
            <a:extLst>
              <a:ext uri="{FF2B5EF4-FFF2-40B4-BE49-F238E27FC236}">
                <a16:creationId xmlns:a16="http://schemas.microsoft.com/office/drawing/2014/main" id="{441FDF9B-4665-ADA8-72EE-1DBA130DCDE4}"/>
              </a:ext>
            </a:extLst>
          </p:cNvPr>
          <p:cNvPicPr>
            <a:picLocks noChangeAspect="1"/>
          </p:cNvPicPr>
          <p:nvPr/>
        </p:nvPicPr>
        <p:blipFill>
          <a:blip r:embed="rId2"/>
          <a:stretch>
            <a:fillRect/>
          </a:stretch>
        </p:blipFill>
        <p:spPr>
          <a:xfrm>
            <a:off x="5223206" y="4732255"/>
            <a:ext cx="6130577" cy="1989056"/>
          </a:xfrm>
          <a:prstGeom prst="rect">
            <a:avLst/>
          </a:prstGeom>
        </p:spPr>
      </p:pic>
      <p:pic>
        <p:nvPicPr>
          <p:cNvPr id="10" name="圖片 9">
            <a:extLst>
              <a:ext uri="{FF2B5EF4-FFF2-40B4-BE49-F238E27FC236}">
                <a16:creationId xmlns:a16="http://schemas.microsoft.com/office/drawing/2014/main" id="{79DBD875-F421-8C8C-2170-FD8D2476436E}"/>
              </a:ext>
            </a:extLst>
          </p:cNvPr>
          <p:cNvPicPr>
            <a:picLocks noChangeAspect="1"/>
          </p:cNvPicPr>
          <p:nvPr/>
        </p:nvPicPr>
        <p:blipFill>
          <a:blip r:embed="rId3"/>
          <a:stretch>
            <a:fillRect/>
          </a:stretch>
        </p:blipFill>
        <p:spPr>
          <a:xfrm>
            <a:off x="1996554" y="5011448"/>
            <a:ext cx="2181529" cy="1247949"/>
          </a:xfrm>
          <a:prstGeom prst="rect">
            <a:avLst/>
          </a:prstGeom>
        </p:spPr>
      </p:pic>
    </p:spTree>
    <p:extLst>
      <p:ext uri="{BB962C8B-B14F-4D97-AF65-F5344CB8AC3E}">
        <p14:creationId xmlns:p14="http://schemas.microsoft.com/office/powerpoint/2010/main" val="81667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7">
            <a:extLst>
              <a:ext uri="{FF2B5EF4-FFF2-40B4-BE49-F238E27FC236}">
                <a16:creationId xmlns:a16="http://schemas.microsoft.com/office/drawing/2014/main" id="{D3409EAF-9019-4A3C-9A5D-D0022B998B0A}"/>
              </a:ext>
            </a:extLst>
          </p:cNvPr>
          <p:cNvSpPr txBox="1"/>
          <p:nvPr/>
        </p:nvSpPr>
        <p:spPr>
          <a:xfrm>
            <a:off x="1157766" y="610986"/>
            <a:ext cx="10401213"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mj-ea"/>
                <a:ea typeface="+mj-ea"/>
                <a:cs typeface="文泉驛等寬微米黑" panose="020B0606030804020204" pitchFamily="34" charset="-120"/>
              </a:rPr>
              <a:t>公務人員勤休制度宣導</a:t>
            </a:r>
            <a:r>
              <a:rPr lang="en-US" altLang="zh-TW" sz="4267" b="1" spc="800" dirty="0">
                <a:ln>
                  <a:solidFill>
                    <a:prstClr val="white">
                      <a:lumMod val="50000"/>
                    </a:prstClr>
                  </a:solidFill>
                </a:ln>
                <a:solidFill>
                  <a:prstClr val="black"/>
                </a:solidFill>
                <a:latin typeface="+mj-ea"/>
                <a:ea typeface="+mj-ea"/>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mj-ea"/>
                <a:ea typeface="+mj-ea"/>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mj-ea"/>
              <a:ea typeface="+mj-ea"/>
              <a:cs typeface="文泉驛等寬微米黑" panose="020B0606030804020204" pitchFamily="34" charset="-120"/>
            </a:endParaRPr>
          </a:p>
        </p:txBody>
      </p:sp>
      <p:sp>
        <p:nvSpPr>
          <p:cNvPr id="3" name="矩形 2">
            <a:extLst>
              <a:ext uri="{FF2B5EF4-FFF2-40B4-BE49-F238E27FC236}">
                <a16:creationId xmlns:a16="http://schemas.microsoft.com/office/drawing/2014/main" id="{050DADDE-E829-77F3-F4EF-0BF214E1FC0C}"/>
              </a:ext>
            </a:extLst>
          </p:cNvPr>
          <p:cNvSpPr/>
          <p:nvPr/>
        </p:nvSpPr>
        <p:spPr>
          <a:xfrm>
            <a:off x="651513" y="1299253"/>
            <a:ext cx="2242154" cy="513639"/>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200" dirty="0">
                <a:solidFill>
                  <a:schemeClr val="tx1"/>
                </a:solidFill>
                <a:latin typeface="+mj-ea"/>
                <a:ea typeface="+mj-ea"/>
              </a:rPr>
              <a:t>法定辦公時數</a:t>
            </a:r>
            <a:endParaRPr lang="zh-TW" altLang="en-US" sz="2200" dirty="0">
              <a:latin typeface="+mj-ea"/>
              <a:ea typeface="+mj-ea"/>
            </a:endParaRPr>
          </a:p>
        </p:txBody>
      </p:sp>
      <p:sp>
        <p:nvSpPr>
          <p:cNvPr id="5" name="箭號: 向下 4">
            <a:extLst>
              <a:ext uri="{FF2B5EF4-FFF2-40B4-BE49-F238E27FC236}">
                <a16:creationId xmlns:a16="http://schemas.microsoft.com/office/drawing/2014/main" id="{5EE2346D-4845-7FDD-3C29-85C9F84CD05E}"/>
              </a:ext>
            </a:extLst>
          </p:cNvPr>
          <p:cNvSpPr/>
          <p:nvPr/>
        </p:nvSpPr>
        <p:spPr>
          <a:xfrm>
            <a:off x="1601717" y="1899674"/>
            <a:ext cx="341746" cy="245457"/>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7" name="矩形 6">
            <a:extLst>
              <a:ext uri="{FF2B5EF4-FFF2-40B4-BE49-F238E27FC236}">
                <a16:creationId xmlns:a16="http://schemas.microsoft.com/office/drawing/2014/main" id="{12244FA7-9BB7-E7E5-E623-A506019BE896}"/>
              </a:ext>
            </a:extLst>
          </p:cNvPr>
          <p:cNvSpPr/>
          <p:nvPr/>
        </p:nvSpPr>
        <p:spPr>
          <a:xfrm>
            <a:off x="649421" y="2210769"/>
            <a:ext cx="2273728"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每日</a:t>
            </a:r>
            <a:r>
              <a:rPr lang="en-US" altLang="zh-TW" sz="1400" b="1" u="sng" dirty="0">
                <a:solidFill>
                  <a:schemeClr val="tx1"/>
                </a:solidFill>
                <a:latin typeface="+mj-ea"/>
                <a:ea typeface="+mj-ea"/>
              </a:rPr>
              <a:t>8</a:t>
            </a:r>
            <a:r>
              <a:rPr lang="zh-TW" altLang="en-US" sz="1400" dirty="0">
                <a:solidFill>
                  <a:schemeClr val="tx1"/>
                </a:solidFill>
                <a:latin typeface="+mj-ea"/>
                <a:ea typeface="+mj-ea"/>
              </a:rPr>
              <a:t>小時、每週</a:t>
            </a:r>
            <a:r>
              <a:rPr lang="en-US" altLang="zh-TW" sz="1400" b="1" u="sng" dirty="0">
                <a:solidFill>
                  <a:schemeClr val="tx1"/>
                </a:solidFill>
                <a:latin typeface="+mj-ea"/>
                <a:ea typeface="+mj-ea"/>
              </a:rPr>
              <a:t>40</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Ø"/>
            </a:pPr>
            <a:r>
              <a:rPr lang="en-US" altLang="zh-TW" sz="1400" dirty="0">
                <a:solidFill>
                  <a:schemeClr val="tx1"/>
                </a:solidFill>
                <a:latin typeface="+mj-ea"/>
                <a:ea typeface="+mj-ea"/>
              </a:rPr>
              <a:t>2</a:t>
            </a:r>
            <a:r>
              <a:rPr lang="zh-TW" altLang="en-US" sz="1400" dirty="0">
                <a:solidFill>
                  <a:schemeClr val="tx1"/>
                </a:solidFill>
                <a:latin typeface="+mj-ea"/>
                <a:ea typeface="+mj-ea"/>
              </a:rPr>
              <a:t>日之休息日</a:t>
            </a:r>
          </a:p>
        </p:txBody>
      </p:sp>
      <p:sp>
        <p:nvSpPr>
          <p:cNvPr id="9" name="矩形 8">
            <a:extLst>
              <a:ext uri="{FF2B5EF4-FFF2-40B4-BE49-F238E27FC236}">
                <a16:creationId xmlns:a16="http://schemas.microsoft.com/office/drawing/2014/main" id="{3FDABCE3-2DD5-E807-0B11-BF7FFE31DA08}"/>
              </a:ext>
            </a:extLst>
          </p:cNvPr>
          <p:cNvSpPr/>
          <p:nvPr/>
        </p:nvSpPr>
        <p:spPr>
          <a:xfrm>
            <a:off x="3180244" y="1299252"/>
            <a:ext cx="2746360" cy="513639"/>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200" dirty="0">
                <a:solidFill>
                  <a:schemeClr val="tx1"/>
                </a:solidFill>
                <a:latin typeface="+mj-ea"/>
                <a:ea typeface="+mj-ea"/>
              </a:rPr>
              <a:t>延長辦公時數</a:t>
            </a:r>
            <a:r>
              <a:rPr lang="en-US" altLang="zh-TW" sz="2200" dirty="0">
                <a:solidFill>
                  <a:schemeClr val="tx1"/>
                </a:solidFill>
                <a:latin typeface="+mj-ea"/>
                <a:ea typeface="+mj-ea"/>
              </a:rPr>
              <a:t>(</a:t>
            </a:r>
            <a:r>
              <a:rPr lang="zh-TW" altLang="en-US" sz="2200" dirty="0">
                <a:solidFill>
                  <a:schemeClr val="tx1"/>
                </a:solidFill>
                <a:latin typeface="+mj-ea"/>
                <a:ea typeface="+mj-ea"/>
              </a:rPr>
              <a:t>加班</a:t>
            </a:r>
            <a:r>
              <a:rPr lang="en-US" altLang="zh-TW" sz="2200" dirty="0">
                <a:solidFill>
                  <a:schemeClr val="tx1"/>
                </a:solidFill>
                <a:latin typeface="+mj-ea"/>
                <a:ea typeface="+mj-ea"/>
              </a:rPr>
              <a:t>)</a:t>
            </a:r>
            <a:endParaRPr lang="zh-TW" altLang="en-US" sz="2200" dirty="0">
              <a:latin typeface="+mj-ea"/>
              <a:ea typeface="+mj-ea"/>
            </a:endParaRPr>
          </a:p>
        </p:txBody>
      </p:sp>
      <p:sp>
        <p:nvSpPr>
          <p:cNvPr id="11" name="箭號: 向下 10">
            <a:extLst>
              <a:ext uri="{FF2B5EF4-FFF2-40B4-BE49-F238E27FC236}">
                <a16:creationId xmlns:a16="http://schemas.microsoft.com/office/drawing/2014/main" id="{5D396BF7-F393-0110-85E9-242F89F4EA09}"/>
              </a:ext>
            </a:extLst>
          </p:cNvPr>
          <p:cNvSpPr/>
          <p:nvPr/>
        </p:nvSpPr>
        <p:spPr>
          <a:xfrm>
            <a:off x="4382551" y="1911724"/>
            <a:ext cx="341746" cy="253727"/>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13" name="矩形 12">
            <a:extLst>
              <a:ext uri="{FF2B5EF4-FFF2-40B4-BE49-F238E27FC236}">
                <a16:creationId xmlns:a16="http://schemas.microsoft.com/office/drawing/2014/main" id="{FE353AF4-EBD0-CCE3-826E-4B47B2F6DB1D}"/>
              </a:ext>
            </a:extLst>
          </p:cNvPr>
          <p:cNvSpPr/>
          <p:nvPr/>
        </p:nvSpPr>
        <p:spPr>
          <a:xfrm>
            <a:off x="3174731" y="2210769"/>
            <a:ext cx="2761877"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經長官指派</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法定辦公時間以外</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執行職務</a:t>
            </a:r>
          </a:p>
        </p:txBody>
      </p:sp>
      <p:sp>
        <p:nvSpPr>
          <p:cNvPr id="14" name="矩形 13">
            <a:extLst>
              <a:ext uri="{FF2B5EF4-FFF2-40B4-BE49-F238E27FC236}">
                <a16:creationId xmlns:a16="http://schemas.microsoft.com/office/drawing/2014/main" id="{B4D9470B-54CD-EBC3-F5B2-C2370DF3055F}"/>
              </a:ext>
            </a:extLst>
          </p:cNvPr>
          <p:cNvSpPr/>
          <p:nvPr/>
        </p:nvSpPr>
        <p:spPr>
          <a:xfrm>
            <a:off x="656852" y="4101954"/>
            <a:ext cx="2273728" cy="1407240"/>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輪班輪休人員每日辦公時數依其服務機關之輪班輪休制度排定</a:t>
            </a:r>
            <a:endParaRPr lang="en-US" altLang="zh-TW" sz="1400" dirty="0">
              <a:solidFill>
                <a:schemeClr val="tx1"/>
              </a:solidFill>
              <a:latin typeface="+mj-ea"/>
              <a:ea typeface="+mj-ea"/>
            </a:endParaRPr>
          </a:p>
        </p:txBody>
      </p:sp>
      <p:sp>
        <p:nvSpPr>
          <p:cNvPr id="15" name="矩形 14">
            <a:extLst>
              <a:ext uri="{FF2B5EF4-FFF2-40B4-BE49-F238E27FC236}">
                <a16:creationId xmlns:a16="http://schemas.microsoft.com/office/drawing/2014/main" id="{6F58A7BB-177E-BC63-4D27-B37D48292B1F}"/>
              </a:ext>
            </a:extLst>
          </p:cNvPr>
          <p:cNvSpPr/>
          <p:nvPr/>
        </p:nvSpPr>
        <p:spPr>
          <a:xfrm>
            <a:off x="3190586" y="4101954"/>
            <a:ext cx="2746360" cy="1407240"/>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奉派加班應於加班之日起</a:t>
            </a:r>
            <a:r>
              <a:rPr lang="en-US" altLang="zh-TW" sz="1400" b="1" dirty="0">
                <a:solidFill>
                  <a:schemeClr val="tx1"/>
                </a:solidFill>
                <a:latin typeface="+mj-ea"/>
                <a:ea typeface="+mj-ea"/>
              </a:rPr>
              <a:t>7</a:t>
            </a:r>
            <a:r>
              <a:rPr lang="zh-TW" altLang="en-US" sz="1400" dirty="0">
                <a:solidFill>
                  <a:schemeClr val="tx1"/>
                </a:solidFill>
                <a:latin typeface="+mj-ea"/>
                <a:ea typeface="+mj-ea"/>
              </a:rPr>
              <a:t>個工作日內，至差勤系統申請簽核</a:t>
            </a:r>
          </a:p>
        </p:txBody>
      </p:sp>
      <p:sp>
        <p:nvSpPr>
          <p:cNvPr id="16" name="矩形 15">
            <a:extLst>
              <a:ext uri="{FF2B5EF4-FFF2-40B4-BE49-F238E27FC236}">
                <a16:creationId xmlns:a16="http://schemas.microsoft.com/office/drawing/2014/main" id="{8605E179-B9B9-CC79-B417-83887BD66D19}"/>
              </a:ext>
            </a:extLst>
          </p:cNvPr>
          <p:cNvSpPr/>
          <p:nvPr/>
        </p:nvSpPr>
        <p:spPr>
          <a:xfrm>
            <a:off x="6213181" y="1299252"/>
            <a:ext cx="2659013" cy="513639"/>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200" dirty="0">
                <a:solidFill>
                  <a:schemeClr val="tx1"/>
                </a:solidFill>
                <a:latin typeface="+mj-ea"/>
                <a:ea typeface="+mj-ea"/>
              </a:rPr>
              <a:t>延長辦公時數上限</a:t>
            </a:r>
            <a:endParaRPr lang="zh-TW" altLang="en-US" sz="2200" dirty="0">
              <a:latin typeface="+mj-ea"/>
              <a:ea typeface="+mj-ea"/>
            </a:endParaRPr>
          </a:p>
        </p:txBody>
      </p:sp>
      <p:sp>
        <p:nvSpPr>
          <p:cNvPr id="19" name="箭號: 向下 18">
            <a:extLst>
              <a:ext uri="{FF2B5EF4-FFF2-40B4-BE49-F238E27FC236}">
                <a16:creationId xmlns:a16="http://schemas.microsoft.com/office/drawing/2014/main" id="{A0C51E63-E6C0-DBA0-C69F-ECA526407991}"/>
              </a:ext>
            </a:extLst>
          </p:cNvPr>
          <p:cNvSpPr/>
          <p:nvPr/>
        </p:nvSpPr>
        <p:spPr>
          <a:xfrm>
            <a:off x="7371814" y="1891405"/>
            <a:ext cx="341746" cy="253726"/>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20" name="矩形 19">
            <a:extLst>
              <a:ext uri="{FF2B5EF4-FFF2-40B4-BE49-F238E27FC236}">
                <a16:creationId xmlns:a16="http://schemas.microsoft.com/office/drawing/2014/main" id="{C18416A4-1A55-DC4A-C260-4E8F6D3DC98C}"/>
              </a:ext>
            </a:extLst>
          </p:cNvPr>
          <p:cNvSpPr/>
          <p:nvPr/>
        </p:nvSpPr>
        <p:spPr>
          <a:xfrm>
            <a:off x="6216092" y="2195932"/>
            <a:ext cx="2613890" cy="178918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每日工時（正常</a:t>
            </a:r>
            <a:r>
              <a:rPr lang="en-US" altLang="zh-TW" sz="1400" dirty="0">
                <a:solidFill>
                  <a:schemeClr val="tx1"/>
                </a:solidFill>
                <a:latin typeface="+mj-ea"/>
                <a:ea typeface="+mj-ea"/>
              </a:rPr>
              <a:t>+</a:t>
            </a:r>
            <a:r>
              <a:rPr lang="zh-TW" altLang="en-US" sz="1400" dirty="0">
                <a:solidFill>
                  <a:schemeClr val="tx1"/>
                </a:solidFill>
                <a:latin typeface="+mj-ea"/>
                <a:ea typeface="+mj-ea"/>
              </a:rPr>
              <a:t>加班）上限</a:t>
            </a:r>
            <a:r>
              <a:rPr lang="en-US" altLang="zh-TW" sz="1400" dirty="0">
                <a:solidFill>
                  <a:schemeClr val="tx1"/>
                </a:solidFill>
                <a:latin typeface="+mj-ea"/>
                <a:ea typeface="+mj-ea"/>
              </a:rPr>
              <a:t>12</a:t>
            </a:r>
            <a:r>
              <a:rPr lang="zh-TW" altLang="en-US" sz="1400" dirty="0">
                <a:solidFill>
                  <a:schemeClr val="tx1"/>
                </a:solidFill>
                <a:latin typeface="+mj-ea"/>
                <a:ea typeface="+mj-ea"/>
              </a:rPr>
              <a:t>小時</a:t>
            </a:r>
            <a:r>
              <a:rPr lang="en-US" altLang="zh-TW" sz="1400" dirty="0">
                <a:solidFill>
                  <a:schemeClr val="tx1"/>
                </a:solidFill>
                <a:latin typeface="+mj-ea"/>
                <a:ea typeface="+mj-ea"/>
              </a:rPr>
              <a:t>=</a:t>
            </a:r>
            <a:r>
              <a:rPr lang="zh-TW" altLang="en-US" sz="1400" b="1" dirty="0">
                <a:solidFill>
                  <a:schemeClr val="tx1"/>
                </a:solidFill>
                <a:latin typeface="+mj-ea"/>
                <a:ea typeface="+mj-ea"/>
              </a:rPr>
              <a:t>工作日</a:t>
            </a:r>
            <a:r>
              <a:rPr lang="zh-TW" altLang="en-US" sz="1400" dirty="0">
                <a:solidFill>
                  <a:schemeClr val="tx1"/>
                </a:solidFill>
                <a:latin typeface="+mj-ea"/>
                <a:ea typeface="+mj-ea"/>
              </a:rPr>
              <a:t>加班時數上限</a:t>
            </a:r>
            <a:r>
              <a:rPr lang="en-US" altLang="zh-TW" sz="1400" b="1" u="sng" dirty="0">
                <a:solidFill>
                  <a:schemeClr val="tx1"/>
                </a:solidFill>
                <a:latin typeface="+mj-ea"/>
                <a:ea typeface="+mj-ea"/>
              </a:rPr>
              <a:t>4</a:t>
            </a:r>
            <a:r>
              <a:rPr lang="zh-TW" altLang="en-US" sz="1400" b="1" dirty="0">
                <a:solidFill>
                  <a:schemeClr val="tx1"/>
                </a:solidFill>
                <a:latin typeface="+mj-ea"/>
                <a:ea typeface="+mj-ea"/>
              </a:rPr>
              <a:t>小時</a:t>
            </a:r>
            <a:r>
              <a:rPr lang="zh-TW" altLang="en-US" sz="1400" dirty="0">
                <a:solidFill>
                  <a:schemeClr val="tx1"/>
                </a:solidFill>
                <a:latin typeface="+mj-ea"/>
                <a:ea typeface="+mj-ea"/>
              </a:rPr>
              <a:t>，</a:t>
            </a:r>
            <a:r>
              <a:rPr lang="zh-TW" altLang="en-US" sz="1400" b="1" dirty="0">
                <a:solidFill>
                  <a:schemeClr val="tx1"/>
                </a:solidFill>
                <a:latin typeface="+mj-ea"/>
                <a:ea typeface="+mj-ea"/>
              </a:rPr>
              <a:t>例假日</a:t>
            </a:r>
            <a:r>
              <a:rPr lang="zh-TW" altLang="en-US" sz="1400" dirty="0">
                <a:solidFill>
                  <a:schemeClr val="tx1"/>
                </a:solidFill>
                <a:latin typeface="+mj-ea"/>
                <a:ea typeface="+mj-ea"/>
              </a:rPr>
              <a:t>上限</a:t>
            </a:r>
            <a:r>
              <a:rPr lang="en-US" altLang="zh-TW" sz="1400" b="1" u="sng" dirty="0">
                <a:solidFill>
                  <a:schemeClr val="tx1"/>
                </a:solidFill>
                <a:latin typeface="+mj-ea"/>
                <a:ea typeface="+mj-ea"/>
              </a:rPr>
              <a:t>12</a:t>
            </a:r>
            <a:r>
              <a:rPr lang="zh-TW" altLang="en-US" sz="1400" b="1" dirty="0">
                <a:solidFill>
                  <a:schemeClr val="tx1"/>
                </a:solidFill>
                <a:latin typeface="+mj-ea"/>
                <a:ea typeface="+mj-ea"/>
              </a:rPr>
              <a:t>小時</a:t>
            </a:r>
            <a:endParaRPr lang="en-US" altLang="zh-TW" sz="1400" b="1" dirty="0">
              <a:solidFill>
                <a:schemeClr val="tx1"/>
              </a:solidFill>
              <a:latin typeface="+mj-ea"/>
              <a:ea typeface="+mj-ea"/>
            </a:endParaRPr>
          </a:p>
          <a:p>
            <a:pPr marL="285750" indent="-285750">
              <a:lnSpc>
                <a:spcPct val="150000"/>
              </a:lnSpc>
              <a:buFont typeface="Wingdings" panose="05000000000000000000" pitchFamily="2" charset="2"/>
              <a:buChar char="Ø"/>
            </a:pPr>
            <a:r>
              <a:rPr lang="zh-TW" altLang="en-US" sz="1400" b="1" dirty="0">
                <a:solidFill>
                  <a:schemeClr val="tx1"/>
                </a:solidFill>
                <a:latin typeface="+mj-ea"/>
                <a:ea typeface="+mj-ea"/>
              </a:rPr>
              <a:t>每月</a:t>
            </a:r>
            <a:r>
              <a:rPr lang="zh-TW" altLang="en-US" sz="1400" dirty="0">
                <a:solidFill>
                  <a:schemeClr val="tx1"/>
                </a:solidFill>
                <a:latin typeface="+mj-ea"/>
                <a:ea typeface="+mj-ea"/>
              </a:rPr>
              <a:t>不得超過</a:t>
            </a:r>
            <a:r>
              <a:rPr lang="en-US" altLang="zh-TW" sz="1400" b="1" dirty="0">
                <a:solidFill>
                  <a:schemeClr val="tx1"/>
                </a:solidFill>
                <a:latin typeface="+mj-ea"/>
                <a:ea typeface="+mj-ea"/>
              </a:rPr>
              <a:t>60</a:t>
            </a:r>
            <a:r>
              <a:rPr lang="zh-TW" altLang="en-US" sz="1400" dirty="0">
                <a:solidFill>
                  <a:schemeClr val="tx1"/>
                </a:solidFill>
                <a:latin typeface="+mj-ea"/>
                <a:ea typeface="+mj-ea"/>
              </a:rPr>
              <a:t>小時</a:t>
            </a:r>
          </a:p>
        </p:txBody>
      </p:sp>
      <p:sp>
        <p:nvSpPr>
          <p:cNvPr id="22" name="矩形 21">
            <a:extLst>
              <a:ext uri="{FF2B5EF4-FFF2-40B4-BE49-F238E27FC236}">
                <a16:creationId xmlns:a16="http://schemas.microsoft.com/office/drawing/2014/main" id="{BBC8D011-5CEF-F830-8B02-11FF30E9C2CF}"/>
              </a:ext>
            </a:extLst>
          </p:cNvPr>
          <p:cNvSpPr/>
          <p:nvPr/>
        </p:nvSpPr>
        <p:spPr>
          <a:xfrm>
            <a:off x="6223522" y="4101953"/>
            <a:ext cx="2613891" cy="1407241"/>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b="1" dirty="0">
                <a:solidFill>
                  <a:schemeClr val="tx1"/>
                </a:solidFill>
                <a:latin typeface="+mj-ea"/>
                <a:ea typeface="+mj-ea"/>
              </a:rPr>
              <a:t>請假時數</a:t>
            </a:r>
            <a:r>
              <a:rPr lang="zh-TW" altLang="en-US" sz="1400" dirty="0">
                <a:solidFill>
                  <a:schemeClr val="tx1"/>
                </a:solidFill>
                <a:latin typeface="+mj-ea"/>
                <a:ea typeface="+mj-ea"/>
              </a:rPr>
              <a:t>仍應</a:t>
            </a:r>
            <a:r>
              <a:rPr lang="zh-TW" altLang="en-US" sz="1400" b="1" dirty="0">
                <a:solidFill>
                  <a:schemeClr val="tx1"/>
                </a:solidFill>
                <a:latin typeface="+mj-ea"/>
                <a:ea typeface="+mj-ea"/>
              </a:rPr>
              <a:t>計入</a:t>
            </a:r>
            <a:r>
              <a:rPr lang="zh-TW" altLang="en-US" sz="1400" dirty="0">
                <a:solidFill>
                  <a:schemeClr val="tx1"/>
                </a:solidFill>
                <a:latin typeface="+mj-ea"/>
                <a:ea typeface="+mj-ea"/>
              </a:rPr>
              <a:t>當日</a:t>
            </a:r>
            <a:r>
              <a:rPr lang="zh-TW" altLang="en-US" sz="1400" b="1" dirty="0">
                <a:solidFill>
                  <a:schemeClr val="tx1"/>
                </a:solidFill>
                <a:latin typeface="+mj-ea"/>
                <a:ea typeface="+mj-ea"/>
              </a:rPr>
              <a:t>辦公時數</a:t>
            </a:r>
            <a:r>
              <a:rPr lang="zh-TW" altLang="en-US" sz="1400" dirty="0">
                <a:solidFill>
                  <a:schemeClr val="tx1"/>
                </a:solidFill>
                <a:latin typeface="+mj-ea"/>
                <a:ea typeface="+mj-ea"/>
              </a:rPr>
              <a:t>計算（請假</a:t>
            </a:r>
            <a:r>
              <a:rPr lang="en-US" altLang="zh-TW" sz="1400" dirty="0">
                <a:solidFill>
                  <a:schemeClr val="tx1"/>
                </a:solidFill>
                <a:latin typeface="+mj-ea"/>
                <a:ea typeface="+mj-ea"/>
              </a:rPr>
              <a:t>4</a:t>
            </a:r>
            <a:r>
              <a:rPr lang="zh-TW" altLang="en-US" sz="1400" dirty="0">
                <a:solidFill>
                  <a:schemeClr val="tx1"/>
                </a:solidFill>
                <a:latin typeface="+mj-ea"/>
                <a:ea typeface="+mj-ea"/>
              </a:rPr>
              <a:t>小時，工作</a:t>
            </a:r>
            <a:r>
              <a:rPr lang="en-US" altLang="zh-TW" sz="1400" dirty="0">
                <a:solidFill>
                  <a:schemeClr val="tx1"/>
                </a:solidFill>
                <a:latin typeface="+mj-ea"/>
                <a:ea typeface="+mj-ea"/>
              </a:rPr>
              <a:t>4</a:t>
            </a:r>
            <a:r>
              <a:rPr lang="zh-TW" altLang="en-US" sz="1400" dirty="0">
                <a:solidFill>
                  <a:schemeClr val="tx1"/>
                </a:solidFill>
                <a:latin typeface="+mj-ea"/>
                <a:ea typeface="+mj-ea"/>
              </a:rPr>
              <a:t>小時，加班時數至多</a:t>
            </a:r>
            <a:r>
              <a:rPr lang="en-US" altLang="zh-TW" sz="1400" dirty="0">
                <a:solidFill>
                  <a:schemeClr val="tx1"/>
                </a:solidFill>
                <a:latin typeface="+mj-ea"/>
                <a:ea typeface="+mj-ea"/>
              </a:rPr>
              <a:t>4</a:t>
            </a:r>
            <a:r>
              <a:rPr lang="zh-TW" altLang="en-US" sz="1400" dirty="0">
                <a:solidFill>
                  <a:schemeClr val="tx1"/>
                </a:solidFill>
                <a:latin typeface="+mj-ea"/>
                <a:ea typeface="+mj-ea"/>
              </a:rPr>
              <a:t>小時為限</a:t>
            </a:r>
            <a:r>
              <a:rPr lang="zh-TW" altLang="en-US" sz="1400" b="1" dirty="0">
                <a:solidFill>
                  <a:schemeClr val="tx1"/>
                </a:solidFill>
                <a:latin typeface="+mj-ea"/>
                <a:ea typeface="+mj-ea"/>
              </a:rPr>
              <a:t>）</a:t>
            </a:r>
            <a:endParaRPr lang="zh-TW" altLang="en-US" sz="1400" dirty="0">
              <a:solidFill>
                <a:schemeClr val="tx1"/>
              </a:solidFill>
              <a:latin typeface="+mj-ea"/>
              <a:ea typeface="+mj-ea"/>
            </a:endParaRPr>
          </a:p>
        </p:txBody>
      </p:sp>
      <p:sp>
        <p:nvSpPr>
          <p:cNvPr id="25" name="矩形 24">
            <a:extLst>
              <a:ext uri="{FF2B5EF4-FFF2-40B4-BE49-F238E27FC236}">
                <a16:creationId xmlns:a16="http://schemas.microsoft.com/office/drawing/2014/main" id="{73C725D6-B1CD-BED8-6D96-598EFA6051F5}"/>
              </a:ext>
            </a:extLst>
          </p:cNvPr>
          <p:cNvSpPr/>
          <p:nvPr/>
        </p:nvSpPr>
        <p:spPr>
          <a:xfrm>
            <a:off x="9074331" y="1274940"/>
            <a:ext cx="2293242" cy="513639"/>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200" dirty="0">
                <a:solidFill>
                  <a:schemeClr val="tx1"/>
                </a:solidFill>
                <a:latin typeface="+mj-ea"/>
                <a:ea typeface="+mj-ea"/>
              </a:rPr>
              <a:t>加班補償</a:t>
            </a:r>
          </a:p>
        </p:txBody>
      </p:sp>
      <p:sp>
        <p:nvSpPr>
          <p:cNvPr id="27" name="矩形 26">
            <a:extLst>
              <a:ext uri="{FF2B5EF4-FFF2-40B4-BE49-F238E27FC236}">
                <a16:creationId xmlns:a16="http://schemas.microsoft.com/office/drawing/2014/main" id="{4183651B-3531-CC35-842D-660173023430}"/>
              </a:ext>
            </a:extLst>
          </p:cNvPr>
          <p:cNvSpPr/>
          <p:nvPr/>
        </p:nvSpPr>
        <p:spPr>
          <a:xfrm>
            <a:off x="9074331" y="2195932"/>
            <a:ext cx="2293242" cy="155278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加班費及補休為原則；例外為行政獎勵</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補休期限</a:t>
            </a:r>
            <a:r>
              <a:rPr lang="en-US" altLang="zh-TW" sz="1400" dirty="0">
                <a:solidFill>
                  <a:schemeClr val="tx1"/>
                </a:solidFill>
                <a:latin typeface="+mj-ea"/>
                <a:ea typeface="+mj-ea"/>
              </a:rPr>
              <a:t>2</a:t>
            </a:r>
            <a:r>
              <a:rPr lang="zh-TW" altLang="en-US" sz="1400" dirty="0">
                <a:solidFill>
                  <a:schemeClr val="tx1"/>
                </a:solidFill>
                <a:latin typeface="+mj-ea"/>
                <a:ea typeface="+mj-ea"/>
              </a:rPr>
              <a:t>年</a:t>
            </a:r>
          </a:p>
        </p:txBody>
      </p:sp>
      <p:sp>
        <p:nvSpPr>
          <p:cNvPr id="28" name="矩形 27">
            <a:extLst>
              <a:ext uri="{FF2B5EF4-FFF2-40B4-BE49-F238E27FC236}">
                <a16:creationId xmlns:a16="http://schemas.microsoft.com/office/drawing/2014/main" id="{F16E8328-9DD9-D34D-BA72-1F5FEA1ECEAA}"/>
              </a:ext>
            </a:extLst>
          </p:cNvPr>
          <p:cNvSpPr/>
          <p:nvPr/>
        </p:nvSpPr>
        <p:spPr>
          <a:xfrm>
            <a:off x="9081177" y="4101952"/>
            <a:ext cx="2273728" cy="1659790"/>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mj-ea"/>
              <a:ea typeface="+mj-ea"/>
            </a:endParaRPr>
          </a:p>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加班費及加班補償之核給以小時為單位計算</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遷調人員如為年資銜接者，得攜至新機關續行補休</a:t>
            </a:r>
            <a:endParaRPr lang="en-US" altLang="zh-TW" sz="1400" dirty="0">
              <a:solidFill>
                <a:schemeClr val="tx1"/>
              </a:solidFill>
              <a:latin typeface="+mj-ea"/>
              <a:ea typeface="+mj-ea"/>
            </a:endParaRPr>
          </a:p>
          <a:p>
            <a:pPr>
              <a:lnSpc>
                <a:spcPct val="150000"/>
              </a:lnSpc>
            </a:pPr>
            <a:endParaRPr lang="zh-TW" altLang="en-US" sz="1600" u="sng" dirty="0">
              <a:solidFill>
                <a:schemeClr val="tx1"/>
              </a:solidFill>
              <a:latin typeface="+mj-ea"/>
              <a:ea typeface="+mj-ea"/>
            </a:endParaRPr>
          </a:p>
        </p:txBody>
      </p:sp>
      <p:sp>
        <p:nvSpPr>
          <p:cNvPr id="6" name="箭號: 向下 5">
            <a:extLst>
              <a:ext uri="{FF2B5EF4-FFF2-40B4-BE49-F238E27FC236}">
                <a16:creationId xmlns:a16="http://schemas.microsoft.com/office/drawing/2014/main" id="{B370E5CB-FEFB-6572-987D-EBE4857DC244}"/>
              </a:ext>
            </a:extLst>
          </p:cNvPr>
          <p:cNvSpPr/>
          <p:nvPr/>
        </p:nvSpPr>
        <p:spPr>
          <a:xfrm>
            <a:off x="10055980" y="1891405"/>
            <a:ext cx="341746" cy="250411"/>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8" name="文本框 27">
            <a:extLst>
              <a:ext uri="{FF2B5EF4-FFF2-40B4-BE49-F238E27FC236}">
                <a16:creationId xmlns:a16="http://schemas.microsoft.com/office/drawing/2014/main" id="{BA48FB7E-9110-1BE7-8376-664B4A59D8CE}"/>
              </a:ext>
            </a:extLst>
          </p:cNvPr>
          <p:cNvSpPr txBox="1"/>
          <p:nvPr/>
        </p:nvSpPr>
        <p:spPr>
          <a:xfrm>
            <a:off x="2245736" y="6169619"/>
            <a:ext cx="9674049" cy="400110"/>
          </a:xfrm>
          <a:prstGeom prst="rect">
            <a:avLst/>
          </a:prstGeom>
          <a:noFill/>
        </p:spPr>
        <p:txBody>
          <a:bodyPr wrap="square" rtlCol="0">
            <a:spAutoFit/>
          </a:bodyPr>
          <a:lstStyle/>
          <a:p>
            <a:pPr algn="l"/>
            <a:r>
              <a:rPr lang="zh-TW" altLang="en-US" sz="2000" b="1" dirty="0">
                <a:effectLst/>
                <a:latin typeface="+mj-ea"/>
                <a:ea typeface="+mj-ea"/>
                <a:cs typeface="Times New Roman" panose="02020603050405020304" pitchFamily="18" charset="0"/>
              </a:rPr>
              <a:t>詳細內容請參見人事室網頁：「</a:t>
            </a:r>
            <a:r>
              <a:rPr lang="zh-TW" altLang="en-US" sz="2000" b="0" i="0" u="none" strike="noStrike" dirty="0">
                <a:solidFill>
                  <a:srgbClr val="0070C0"/>
                </a:solidFill>
                <a:effectLst/>
                <a:latin typeface="+mj-ea"/>
                <a:ea typeface="+mj-ea"/>
                <a:hlinkClick r:id="rId2" tooltip="公務人員勤休制度宣導專區">
                  <a:extLst>
                    <a:ext uri="{A12FA001-AC4F-418D-AE19-62706E023703}">
                      <ahyp:hlinkClr xmlns:ahyp="http://schemas.microsoft.com/office/drawing/2018/hyperlinkcolor" val="tx"/>
                    </a:ext>
                  </a:extLst>
                </a:hlinkClick>
              </a:rPr>
              <a:t>公務人員勤休制度宣導專區</a:t>
            </a:r>
            <a:r>
              <a:rPr lang="zh-TW" altLang="en-US" sz="2000" b="1" dirty="0">
                <a:effectLst/>
                <a:latin typeface="+mj-ea"/>
                <a:ea typeface="+mj-ea"/>
                <a:cs typeface="Times New Roman" panose="02020603050405020304" pitchFamily="18" charset="0"/>
              </a:rPr>
              <a:t>」</a:t>
            </a:r>
            <a:endParaRPr lang="en-US" altLang="zh-TW" sz="2000" b="1" dirty="0">
              <a:effectLst/>
              <a:latin typeface="+mj-ea"/>
              <a:ea typeface="+mj-ea"/>
              <a:cs typeface="Times New Roman" panose="02020603050405020304" pitchFamily="18" charset="0"/>
            </a:endParaRPr>
          </a:p>
        </p:txBody>
      </p:sp>
      <p:sp>
        <p:nvSpPr>
          <p:cNvPr id="10" name="星形: 四角 9">
            <a:extLst>
              <a:ext uri="{FF2B5EF4-FFF2-40B4-BE49-F238E27FC236}">
                <a16:creationId xmlns:a16="http://schemas.microsoft.com/office/drawing/2014/main" id="{0CB20C80-4C75-E21D-E251-B094B6B5087B}"/>
              </a:ext>
            </a:extLst>
          </p:cNvPr>
          <p:cNvSpPr/>
          <p:nvPr/>
        </p:nvSpPr>
        <p:spPr>
          <a:xfrm>
            <a:off x="1978088" y="6157879"/>
            <a:ext cx="272047" cy="37014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pic>
        <p:nvPicPr>
          <p:cNvPr id="18" name="圖片 17">
            <a:extLst>
              <a:ext uri="{FF2B5EF4-FFF2-40B4-BE49-F238E27FC236}">
                <a16:creationId xmlns:a16="http://schemas.microsoft.com/office/drawing/2014/main" id="{933080B1-2700-34B1-3292-B10A9155FDC1}"/>
              </a:ext>
            </a:extLst>
          </p:cNvPr>
          <p:cNvPicPr>
            <a:picLocks noChangeAspect="1"/>
          </p:cNvPicPr>
          <p:nvPr/>
        </p:nvPicPr>
        <p:blipFill>
          <a:blip r:embed="rId3"/>
          <a:stretch>
            <a:fillRect/>
          </a:stretch>
        </p:blipFill>
        <p:spPr>
          <a:xfrm>
            <a:off x="9237278" y="5859724"/>
            <a:ext cx="809890" cy="829347"/>
          </a:xfrm>
          <a:prstGeom prst="rect">
            <a:avLst/>
          </a:prstGeom>
        </p:spPr>
      </p:pic>
      <p:sp>
        <p:nvSpPr>
          <p:cNvPr id="2" name="投影片編號版面配置區 4">
            <a:extLst>
              <a:ext uri="{FF2B5EF4-FFF2-40B4-BE49-F238E27FC236}">
                <a16:creationId xmlns:a16="http://schemas.microsoft.com/office/drawing/2014/main" id="{36C4760D-6F09-C647-A99A-32F3B7722933}"/>
              </a:ext>
            </a:extLst>
          </p:cNvPr>
          <p:cNvSpPr>
            <a:spLocks noGrp="1"/>
          </p:cNvSpPr>
          <p:nvPr>
            <p:ph type="sldNum" sz="quarter" idx="12"/>
          </p:nvPr>
        </p:nvSpPr>
        <p:spPr/>
        <p:txBody>
          <a:bodyPr/>
          <a:lstStyle/>
          <a:p>
            <a:r>
              <a:rPr lang="en-US" altLang="zh-TW" dirty="0"/>
              <a:t>14</a:t>
            </a:r>
          </a:p>
        </p:txBody>
      </p:sp>
    </p:spTree>
    <p:extLst>
      <p:ext uri="{BB962C8B-B14F-4D97-AF65-F5344CB8AC3E}">
        <p14:creationId xmlns:p14="http://schemas.microsoft.com/office/powerpoint/2010/main" val="117943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7">
            <a:extLst>
              <a:ext uri="{FF2B5EF4-FFF2-40B4-BE49-F238E27FC236}">
                <a16:creationId xmlns:a16="http://schemas.microsoft.com/office/drawing/2014/main" id="{D3409EAF-9019-4A3C-9A5D-D0022B998B0A}"/>
              </a:ext>
            </a:extLst>
          </p:cNvPr>
          <p:cNvSpPr txBox="1"/>
          <p:nvPr/>
        </p:nvSpPr>
        <p:spPr>
          <a:xfrm>
            <a:off x="1137577" y="617373"/>
            <a:ext cx="10945073"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mj-ea"/>
                <a:ea typeface="+mj-ea"/>
                <a:cs typeface="文泉驛等寬微米黑" panose="020B0606030804020204" pitchFamily="34" charset="-120"/>
              </a:rPr>
              <a:t>公務人員勤休制度宣導</a:t>
            </a:r>
            <a:r>
              <a:rPr lang="en-US" altLang="zh-TW" sz="4267" b="1" spc="800" dirty="0">
                <a:ln>
                  <a:solidFill>
                    <a:prstClr val="white">
                      <a:lumMod val="50000"/>
                    </a:prstClr>
                  </a:solidFill>
                </a:ln>
                <a:solidFill>
                  <a:prstClr val="black"/>
                </a:solidFill>
                <a:latin typeface="+mj-ea"/>
                <a:ea typeface="+mj-ea"/>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mj-ea"/>
                <a:ea typeface="+mj-ea"/>
                <a:cs typeface="文泉驛等寬微米黑" panose="020B0606030804020204" pitchFamily="34" charset="-120"/>
              </a:rPr>
              <a:t>例外情形及規定</a:t>
            </a:r>
            <a:endParaRPr lang="en-US" altLang="zh-TW" sz="2800" b="1" spc="800" dirty="0">
              <a:ln>
                <a:solidFill>
                  <a:prstClr val="white">
                    <a:lumMod val="50000"/>
                  </a:prstClr>
                </a:solidFill>
              </a:ln>
              <a:solidFill>
                <a:prstClr val="black"/>
              </a:solidFill>
              <a:latin typeface="+mj-ea"/>
              <a:ea typeface="+mj-ea"/>
              <a:cs typeface="文泉驛等寬微米黑" panose="020B0606030804020204" pitchFamily="34" charset="-120"/>
            </a:endParaRPr>
          </a:p>
        </p:txBody>
      </p:sp>
      <p:sp>
        <p:nvSpPr>
          <p:cNvPr id="7" name="矩形 6">
            <a:extLst>
              <a:ext uri="{FF2B5EF4-FFF2-40B4-BE49-F238E27FC236}">
                <a16:creationId xmlns:a16="http://schemas.microsoft.com/office/drawing/2014/main" id="{163123D2-7F7C-BC37-73E1-89E8B7CC0BA2}"/>
              </a:ext>
            </a:extLst>
          </p:cNvPr>
          <p:cNvSpPr/>
          <p:nvPr/>
        </p:nvSpPr>
        <p:spPr>
          <a:xfrm>
            <a:off x="853440" y="1528550"/>
            <a:ext cx="7916092"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mj-ea"/>
              <a:ea typeface="+mj-ea"/>
            </a:endParaRPr>
          </a:p>
          <a:p>
            <a:pPr algn="ctr"/>
            <a:r>
              <a:rPr lang="zh-TW" altLang="en-US" sz="2400" dirty="0">
                <a:solidFill>
                  <a:schemeClr val="tx1"/>
                </a:solidFill>
                <a:latin typeface="+mj-ea"/>
                <a:ea typeface="+mj-ea"/>
              </a:rPr>
              <a:t>搶救重大災害、處理緊急或重大突發事件、辧理重大專案</a:t>
            </a:r>
          </a:p>
          <a:p>
            <a:pPr algn="ctr"/>
            <a:endParaRPr lang="zh-TW" altLang="en-US" dirty="0">
              <a:latin typeface="+mj-ea"/>
              <a:ea typeface="+mj-ea"/>
            </a:endParaRPr>
          </a:p>
        </p:txBody>
      </p:sp>
      <p:sp>
        <p:nvSpPr>
          <p:cNvPr id="8" name="箭號: 向下 7">
            <a:extLst>
              <a:ext uri="{FF2B5EF4-FFF2-40B4-BE49-F238E27FC236}">
                <a16:creationId xmlns:a16="http://schemas.microsoft.com/office/drawing/2014/main" id="{2865F232-09AA-F7B5-F889-277831D5F01D}"/>
              </a:ext>
            </a:extLst>
          </p:cNvPr>
          <p:cNvSpPr/>
          <p:nvPr/>
        </p:nvSpPr>
        <p:spPr>
          <a:xfrm>
            <a:off x="1861703" y="2505284"/>
            <a:ext cx="341746" cy="296801"/>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9" name="矩形 8">
            <a:extLst>
              <a:ext uri="{FF2B5EF4-FFF2-40B4-BE49-F238E27FC236}">
                <a16:creationId xmlns:a16="http://schemas.microsoft.com/office/drawing/2014/main" id="{5C433ED2-25CD-194D-B790-5C3F08B43B67}"/>
              </a:ext>
            </a:extLst>
          </p:cNvPr>
          <p:cNvSpPr/>
          <p:nvPr/>
        </p:nvSpPr>
        <p:spPr>
          <a:xfrm>
            <a:off x="835920" y="2838541"/>
            <a:ext cx="2305866"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400" dirty="0">
                <a:solidFill>
                  <a:schemeClr val="tx1"/>
                </a:solidFill>
                <a:latin typeface="+mj-ea"/>
                <a:ea typeface="+mj-ea"/>
              </a:rPr>
              <a:t>每日工時上限</a:t>
            </a:r>
            <a:r>
              <a:rPr lang="en-US" altLang="zh-TW" sz="1400" u="sng" dirty="0">
                <a:solidFill>
                  <a:schemeClr val="tx1"/>
                </a:solidFill>
                <a:latin typeface="+mj-ea"/>
                <a:ea typeface="+mj-ea"/>
              </a:rPr>
              <a:t>14</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a:p>
            <a:pPr marL="285750" indent="-285750" algn="ctr">
              <a:lnSpc>
                <a:spcPct val="150000"/>
              </a:lnSpc>
              <a:buFont typeface="Wingdings" panose="05000000000000000000" pitchFamily="2" charset="2"/>
              <a:buChar char="Ø"/>
            </a:pPr>
            <a:r>
              <a:rPr lang="zh-TW" altLang="en-US" sz="1400" dirty="0">
                <a:solidFill>
                  <a:schemeClr val="tx1"/>
                </a:solidFill>
                <a:latin typeface="+mj-ea"/>
                <a:ea typeface="+mj-ea"/>
              </a:rPr>
              <a:t>每月加班上限</a:t>
            </a:r>
            <a:r>
              <a:rPr lang="en-US" altLang="zh-TW" sz="1400" u="sng" dirty="0">
                <a:solidFill>
                  <a:schemeClr val="tx1"/>
                </a:solidFill>
                <a:latin typeface="+mj-ea"/>
                <a:ea typeface="+mj-ea"/>
              </a:rPr>
              <a:t>80</a:t>
            </a:r>
            <a:r>
              <a:rPr lang="zh-TW" altLang="en-US" sz="1400" dirty="0">
                <a:solidFill>
                  <a:schemeClr val="tx1"/>
                </a:solidFill>
                <a:latin typeface="+mj-ea"/>
                <a:ea typeface="+mj-ea"/>
              </a:rPr>
              <a:t>小時</a:t>
            </a:r>
          </a:p>
        </p:txBody>
      </p:sp>
      <p:sp>
        <p:nvSpPr>
          <p:cNvPr id="10" name="箭號: 向下 9">
            <a:extLst>
              <a:ext uri="{FF2B5EF4-FFF2-40B4-BE49-F238E27FC236}">
                <a16:creationId xmlns:a16="http://schemas.microsoft.com/office/drawing/2014/main" id="{47EBCA60-F312-9687-4060-E4C8BEC7CD39}"/>
              </a:ext>
            </a:extLst>
          </p:cNvPr>
          <p:cNvSpPr/>
          <p:nvPr/>
        </p:nvSpPr>
        <p:spPr>
          <a:xfrm>
            <a:off x="4330732" y="2505286"/>
            <a:ext cx="341746" cy="290166"/>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11" name="箭號: 向下 10">
            <a:extLst>
              <a:ext uri="{FF2B5EF4-FFF2-40B4-BE49-F238E27FC236}">
                <a16:creationId xmlns:a16="http://schemas.microsoft.com/office/drawing/2014/main" id="{19F7DA86-DED9-51B4-D094-6C632C7259F8}"/>
              </a:ext>
            </a:extLst>
          </p:cNvPr>
          <p:cNvSpPr/>
          <p:nvPr/>
        </p:nvSpPr>
        <p:spPr>
          <a:xfrm>
            <a:off x="7217192" y="2511918"/>
            <a:ext cx="341746" cy="290167"/>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14" name="矩形 13">
            <a:extLst>
              <a:ext uri="{FF2B5EF4-FFF2-40B4-BE49-F238E27FC236}">
                <a16:creationId xmlns:a16="http://schemas.microsoft.com/office/drawing/2014/main" id="{8AB08C23-56A3-EAC5-947A-F684530A1E14}"/>
              </a:ext>
            </a:extLst>
          </p:cNvPr>
          <p:cNvSpPr/>
          <p:nvPr/>
        </p:nvSpPr>
        <p:spPr>
          <a:xfrm>
            <a:off x="5989593" y="2838541"/>
            <a:ext cx="2746484" cy="147813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mj-ea"/>
                <a:ea typeface="+mj-ea"/>
              </a:rPr>
              <a:t>特殊重大專案</a:t>
            </a:r>
            <a:endParaRPr lang="en-US" altLang="zh-TW" sz="1600" b="1" dirty="0">
              <a:solidFill>
                <a:srgbClr val="C00000"/>
              </a:solidFill>
              <a:latin typeface="+mj-ea"/>
              <a:ea typeface="+mj-ea"/>
            </a:endParaRPr>
          </a:p>
          <a:p>
            <a:pPr marL="285750" indent="-285750">
              <a:lnSpc>
                <a:spcPct val="150000"/>
              </a:lnSpc>
              <a:buFont typeface="Wingdings" panose="05000000000000000000" pitchFamily="2" charset="2"/>
              <a:buChar char="Ø"/>
            </a:pPr>
            <a:r>
              <a:rPr lang="en-US" altLang="zh-TW" sz="1400" dirty="0">
                <a:solidFill>
                  <a:schemeClr val="tx1"/>
                </a:solidFill>
                <a:latin typeface="+mj-ea"/>
                <a:ea typeface="+mj-ea"/>
              </a:rPr>
              <a:t>3</a:t>
            </a:r>
            <a:r>
              <a:rPr lang="zh-TW" altLang="en-US" sz="1400" dirty="0">
                <a:solidFill>
                  <a:schemeClr val="tx1"/>
                </a:solidFill>
                <a:latin typeface="+mj-ea"/>
                <a:ea typeface="+mj-ea"/>
              </a:rPr>
              <a:t>個月加班上限</a:t>
            </a:r>
            <a:r>
              <a:rPr lang="en-US" altLang="zh-TW" sz="1400" dirty="0">
                <a:solidFill>
                  <a:schemeClr val="tx1"/>
                </a:solidFill>
                <a:latin typeface="+mj-ea"/>
                <a:ea typeface="+mj-ea"/>
              </a:rPr>
              <a:t>240</a:t>
            </a:r>
            <a:r>
              <a:rPr lang="zh-TW" altLang="en-US" sz="1400" dirty="0">
                <a:solidFill>
                  <a:schemeClr val="tx1"/>
                </a:solidFill>
                <a:latin typeface="+mj-ea"/>
                <a:ea typeface="+mj-ea"/>
              </a:rPr>
              <a:t>小時（</a:t>
            </a:r>
            <a:r>
              <a:rPr lang="zh-TW" altLang="en-US" sz="1400" u="sng" dirty="0">
                <a:solidFill>
                  <a:schemeClr val="tx1"/>
                </a:solidFill>
                <a:latin typeface="+mj-ea"/>
                <a:ea typeface="+mj-ea"/>
              </a:rPr>
              <a:t>不受每月加班上限</a:t>
            </a:r>
            <a:r>
              <a:rPr lang="en-US" altLang="zh-TW" sz="1400" u="sng" dirty="0">
                <a:solidFill>
                  <a:schemeClr val="tx1"/>
                </a:solidFill>
                <a:latin typeface="+mj-ea"/>
                <a:ea typeface="+mj-ea"/>
              </a:rPr>
              <a:t>80</a:t>
            </a:r>
            <a:r>
              <a:rPr lang="zh-TW" altLang="en-US" sz="1400" u="sng" dirty="0">
                <a:solidFill>
                  <a:schemeClr val="tx1"/>
                </a:solidFill>
                <a:latin typeface="+mj-ea"/>
                <a:ea typeface="+mj-ea"/>
              </a:rPr>
              <a:t>小時限制</a:t>
            </a:r>
            <a:r>
              <a:rPr lang="zh-TW" altLang="en-US" sz="1400" dirty="0">
                <a:solidFill>
                  <a:schemeClr val="tx1"/>
                </a:solidFill>
                <a:latin typeface="+mj-ea"/>
                <a:ea typeface="+mj-ea"/>
              </a:rPr>
              <a:t>）    </a:t>
            </a:r>
            <a:r>
              <a:rPr lang="zh-TW" altLang="en-US" sz="1000" b="1" dirty="0">
                <a:solidFill>
                  <a:srgbClr val="FF0000"/>
                </a:solidFill>
                <a:latin typeface="+mj-ea"/>
                <a:ea typeface="+mj-ea"/>
              </a:rPr>
              <a:t>審慎評估運用</a:t>
            </a:r>
            <a:endParaRPr lang="en-US" altLang="zh-TW" sz="1000" b="1" dirty="0">
              <a:solidFill>
                <a:srgbClr val="FF0000"/>
              </a:solidFill>
              <a:latin typeface="+mj-ea"/>
              <a:ea typeface="+mj-ea"/>
            </a:endParaRPr>
          </a:p>
        </p:txBody>
      </p:sp>
      <p:sp>
        <p:nvSpPr>
          <p:cNvPr id="15" name="矩形 14">
            <a:extLst>
              <a:ext uri="{FF2B5EF4-FFF2-40B4-BE49-F238E27FC236}">
                <a16:creationId xmlns:a16="http://schemas.microsoft.com/office/drawing/2014/main" id="{0D360631-2173-FE45-315E-D76E89AA00E8}"/>
              </a:ext>
            </a:extLst>
          </p:cNvPr>
          <p:cNvSpPr/>
          <p:nvPr/>
        </p:nvSpPr>
        <p:spPr>
          <a:xfrm>
            <a:off x="8897946" y="1531139"/>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辦理季節性</a:t>
            </a:r>
            <a:endParaRPr lang="en-US" altLang="zh-TW" dirty="0">
              <a:solidFill>
                <a:schemeClr val="tx1"/>
              </a:solidFill>
              <a:latin typeface="+mj-ea"/>
              <a:ea typeface="+mj-ea"/>
            </a:endParaRPr>
          </a:p>
          <a:p>
            <a:pPr algn="ctr"/>
            <a:r>
              <a:rPr lang="zh-TW" altLang="en-US" dirty="0">
                <a:solidFill>
                  <a:schemeClr val="tx1"/>
                </a:solidFill>
                <a:latin typeface="+mj-ea"/>
                <a:ea typeface="+mj-ea"/>
              </a:rPr>
              <a:t>週期性業務</a:t>
            </a:r>
          </a:p>
        </p:txBody>
      </p:sp>
      <p:sp>
        <p:nvSpPr>
          <p:cNvPr id="19" name="矩形 18">
            <a:extLst>
              <a:ext uri="{FF2B5EF4-FFF2-40B4-BE49-F238E27FC236}">
                <a16:creationId xmlns:a16="http://schemas.microsoft.com/office/drawing/2014/main" id="{17799A13-D25D-6305-63FA-AA9F04E8BD51}"/>
              </a:ext>
            </a:extLst>
          </p:cNvPr>
          <p:cNvSpPr/>
          <p:nvPr/>
        </p:nvSpPr>
        <p:spPr>
          <a:xfrm>
            <a:off x="3280744" y="2838541"/>
            <a:ext cx="2556897" cy="147813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mj-ea"/>
                <a:ea typeface="+mj-ea"/>
              </a:rPr>
              <a:t>急迫必要、人力調度困難</a:t>
            </a:r>
            <a:endParaRPr lang="en-US" altLang="zh-TW" sz="1600" b="1" dirty="0">
              <a:solidFill>
                <a:srgbClr val="C00000"/>
              </a:solidFill>
              <a:latin typeface="+mj-ea"/>
              <a:ea typeface="+mj-ea"/>
            </a:endParaRPr>
          </a:p>
          <a:p>
            <a:pPr marL="285750" indent="-285750">
              <a:lnSpc>
                <a:spcPct val="150000"/>
              </a:lnSpc>
              <a:buFont typeface="Wingdings" panose="05000000000000000000" pitchFamily="2" charset="2"/>
              <a:buChar char="Ø"/>
            </a:pPr>
            <a:r>
              <a:rPr lang="zh-TW" altLang="en-US" sz="1400" dirty="0">
                <a:solidFill>
                  <a:schemeClr val="tx1"/>
                </a:solidFill>
                <a:latin typeface="+mj-ea"/>
                <a:ea typeface="+mj-ea"/>
              </a:rPr>
              <a:t>每日工時</a:t>
            </a:r>
            <a:r>
              <a:rPr lang="zh-TW" altLang="en-US" sz="1400" dirty="0">
                <a:solidFill>
                  <a:schemeClr val="accent2"/>
                </a:solidFill>
                <a:latin typeface="+mj-ea"/>
                <a:ea typeface="+mj-ea"/>
              </a:rPr>
              <a:t>不受</a:t>
            </a:r>
            <a:r>
              <a:rPr lang="en-US" altLang="zh-TW" sz="1400" dirty="0">
                <a:solidFill>
                  <a:schemeClr val="accent2"/>
                </a:solidFill>
                <a:latin typeface="+mj-ea"/>
                <a:ea typeface="+mj-ea"/>
              </a:rPr>
              <a:t>14</a:t>
            </a:r>
            <a:r>
              <a:rPr lang="zh-TW" altLang="en-US" sz="1400" dirty="0">
                <a:solidFill>
                  <a:schemeClr val="accent2"/>
                </a:solidFill>
                <a:latin typeface="+mj-ea"/>
                <a:ea typeface="+mj-ea"/>
              </a:rPr>
              <a:t>小時之限制（</a:t>
            </a:r>
            <a:r>
              <a:rPr lang="zh-TW" altLang="en-US" sz="1400" dirty="0">
                <a:solidFill>
                  <a:srgbClr val="FF0000"/>
                </a:solidFill>
                <a:latin typeface="+mj-ea"/>
                <a:ea typeface="+mj-ea"/>
              </a:rPr>
              <a:t>不得連續超過</a:t>
            </a:r>
            <a:r>
              <a:rPr lang="en-US" altLang="zh-TW" sz="1400" dirty="0">
                <a:solidFill>
                  <a:srgbClr val="FF0000"/>
                </a:solidFill>
                <a:latin typeface="+mj-ea"/>
                <a:ea typeface="+mj-ea"/>
              </a:rPr>
              <a:t>3</a:t>
            </a:r>
            <a:r>
              <a:rPr lang="zh-TW" altLang="en-US" sz="1400" dirty="0">
                <a:solidFill>
                  <a:srgbClr val="FF0000"/>
                </a:solidFill>
                <a:latin typeface="+mj-ea"/>
                <a:ea typeface="+mj-ea"/>
              </a:rPr>
              <a:t>日</a:t>
            </a:r>
            <a:r>
              <a:rPr lang="zh-TW" altLang="en-US" sz="1400" dirty="0">
                <a:solidFill>
                  <a:schemeClr val="accent2"/>
                </a:solidFill>
                <a:latin typeface="+mj-ea"/>
                <a:ea typeface="+mj-ea"/>
              </a:rPr>
              <a:t>）</a:t>
            </a:r>
            <a:r>
              <a:rPr lang="zh-TW" altLang="en-US" sz="1400" dirty="0">
                <a:solidFill>
                  <a:schemeClr val="tx1"/>
                </a:solidFill>
                <a:latin typeface="+mj-ea"/>
                <a:ea typeface="+mj-ea"/>
              </a:rPr>
              <a:t>；每月加班上限</a:t>
            </a:r>
            <a:r>
              <a:rPr lang="en-US" altLang="zh-TW" sz="1400" u="sng" dirty="0">
                <a:solidFill>
                  <a:schemeClr val="tx1"/>
                </a:solidFill>
                <a:latin typeface="+mj-ea"/>
                <a:ea typeface="+mj-ea"/>
              </a:rPr>
              <a:t>80</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p:txBody>
      </p:sp>
      <p:sp>
        <p:nvSpPr>
          <p:cNvPr id="20" name="矩形 19">
            <a:extLst>
              <a:ext uri="{FF2B5EF4-FFF2-40B4-BE49-F238E27FC236}">
                <a16:creationId xmlns:a16="http://schemas.microsoft.com/office/drawing/2014/main" id="{C3C72721-A071-4210-C3E8-7B759021F009}"/>
              </a:ext>
            </a:extLst>
          </p:cNvPr>
          <p:cNvSpPr/>
          <p:nvPr/>
        </p:nvSpPr>
        <p:spPr>
          <a:xfrm>
            <a:off x="835920" y="4588502"/>
            <a:ext cx="2260780" cy="1665630"/>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加班時數累計逾</a:t>
            </a:r>
            <a:r>
              <a:rPr lang="en-US" altLang="zh-TW" sz="1400" dirty="0">
                <a:solidFill>
                  <a:schemeClr val="tx1"/>
                </a:solidFill>
                <a:latin typeface="+mj-ea"/>
                <a:ea typeface="+mj-ea"/>
              </a:rPr>
              <a:t>60</a:t>
            </a:r>
            <a:r>
              <a:rPr lang="zh-TW" altLang="en-US" sz="1400" dirty="0">
                <a:solidFill>
                  <a:schemeClr val="tx1"/>
                </a:solidFill>
                <a:latin typeface="+mj-ea"/>
                <a:ea typeface="+mj-ea"/>
              </a:rPr>
              <a:t>小時（不得逾</a:t>
            </a:r>
            <a:r>
              <a:rPr lang="en-US" altLang="zh-TW" sz="1400" dirty="0">
                <a:solidFill>
                  <a:schemeClr val="tx1"/>
                </a:solidFill>
                <a:latin typeface="+mj-ea"/>
                <a:ea typeface="+mj-ea"/>
              </a:rPr>
              <a:t>80</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l"/>
            </a:pPr>
            <a:r>
              <a:rPr lang="zh-TW" altLang="en-US" sz="1400" b="1" u="sng" dirty="0">
                <a:solidFill>
                  <a:schemeClr val="tx1"/>
                </a:solidFill>
                <a:latin typeface="+mj-ea"/>
                <a:ea typeface="+mj-ea"/>
              </a:rPr>
              <a:t>事由發生之日起</a:t>
            </a:r>
            <a:r>
              <a:rPr lang="en-US" altLang="zh-TW" sz="1400" b="1" u="sng" dirty="0">
                <a:solidFill>
                  <a:schemeClr val="tx1"/>
                </a:solidFill>
                <a:latin typeface="+mj-ea"/>
                <a:ea typeface="+mj-ea"/>
              </a:rPr>
              <a:t>1</a:t>
            </a:r>
            <a:r>
              <a:rPr lang="zh-TW" altLang="en-US" sz="1400" b="1" u="sng" dirty="0">
                <a:solidFill>
                  <a:schemeClr val="tx1"/>
                </a:solidFill>
                <a:latin typeface="+mj-ea"/>
                <a:ea typeface="+mj-ea"/>
              </a:rPr>
              <a:t>個月</a:t>
            </a:r>
            <a:r>
              <a:rPr lang="zh-TW" altLang="en-US" sz="1400" dirty="0">
                <a:solidFill>
                  <a:schemeClr val="tx1"/>
                </a:solidFill>
                <a:latin typeface="+mj-ea"/>
                <a:ea typeface="+mj-ea"/>
              </a:rPr>
              <a:t>內函報教育部</a:t>
            </a:r>
            <a:r>
              <a:rPr lang="zh-TW" altLang="en-US" sz="1400" b="1" u="sng" dirty="0">
                <a:solidFill>
                  <a:schemeClr val="tx1"/>
                </a:solidFill>
                <a:latin typeface="+mj-ea"/>
                <a:ea typeface="+mj-ea"/>
              </a:rPr>
              <a:t>備查</a:t>
            </a:r>
            <a:endParaRPr lang="en-US" altLang="zh-TW" sz="1400" b="1" u="sng" dirty="0">
              <a:solidFill>
                <a:schemeClr val="tx1"/>
              </a:solidFill>
              <a:latin typeface="+mj-ea"/>
              <a:ea typeface="+mj-ea"/>
            </a:endParaRPr>
          </a:p>
          <a:p>
            <a:pPr>
              <a:lnSpc>
                <a:spcPct val="150000"/>
              </a:lnSpc>
            </a:pPr>
            <a:endParaRPr lang="zh-TW" altLang="en-US" sz="1600" dirty="0">
              <a:solidFill>
                <a:schemeClr val="tx1"/>
              </a:solidFill>
              <a:latin typeface="+mj-ea"/>
              <a:ea typeface="+mj-ea"/>
            </a:endParaRPr>
          </a:p>
        </p:txBody>
      </p:sp>
      <p:sp>
        <p:nvSpPr>
          <p:cNvPr id="21" name="矩形 20">
            <a:extLst>
              <a:ext uri="{FF2B5EF4-FFF2-40B4-BE49-F238E27FC236}">
                <a16:creationId xmlns:a16="http://schemas.microsoft.com/office/drawing/2014/main" id="{CA066A74-A290-3996-7261-BB6C3E620145}"/>
              </a:ext>
            </a:extLst>
          </p:cNvPr>
          <p:cNvSpPr/>
          <p:nvPr/>
        </p:nvSpPr>
        <p:spPr>
          <a:xfrm>
            <a:off x="3280744" y="4588502"/>
            <a:ext cx="2543184" cy="1665630"/>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每日工時逾</a:t>
            </a:r>
            <a:r>
              <a:rPr lang="en-US" altLang="zh-TW" sz="1400" dirty="0">
                <a:solidFill>
                  <a:schemeClr val="tx1"/>
                </a:solidFill>
                <a:latin typeface="+mj-ea"/>
                <a:ea typeface="+mj-ea"/>
              </a:rPr>
              <a:t>14</a:t>
            </a:r>
            <a:r>
              <a:rPr lang="zh-TW" altLang="en-US" sz="1400" dirty="0">
                <a:solidFill>
                  <a:schemeClr val="tx1"/>
                </a:solidFill>
                <a:latin typeface="+mj-ea"/>
                <a:ea typeface="+mj-ea"/>
              </a:rPr>
              <a:t>小時</a:t>
            </a:r>
            <a:r>
              <a:rPr lang="zh-TW" altLang="en-US" sz="1400" u="sng" dirty="0">
                <a:solidFill>
                  <a:schemeClr val="tx1"/>
                </a:solidFill>
                <a:latin typeface="+mj-ea"/>
                <a:ea typeface="+mj-ea"/>
              </a:rPr>
              <a:t>或</a:t>
            </a:r>
            <a:r>
              <a:rPr lang="zh-TW" altLang="en-US" sz="1400" dirty="0">
                <a:solidFill>
                  <a:schemeClr val="tx1"/>
                </a:solidFill>
                <a:latin typeface="+mj-ea"/>
                <a:ea typeface="+mj-ea"/>
              </a:rPr>
              <a:t>加班時數累計逾</a:t>
            </a:r>
            <a:r>
              <a:rPr lang="en-US" altLang="zh-TW" sz="1400" dirty="0">
                <a:solidFill>
                  <a:schemeClr val="tx1"/>
                </a:solidFill>
                <a:latin typeface="+mj-ea"/>
                <a:ea typeface="+mj-ea"/>
              </a:rPr>
              <a:t>60</a:t>
            </a:r>
            <a:r>
              <a:rPr lang="zh-TW" altLang="en-US" sz="1400" dirty="0">
                <a:solidFill>
                  <a:schemeClr val="tx1"/>
                </a:solidFill>
                <a:latin typeface="+mj-ea"/>
                <a:ea typeface="+mj-ea"/>
              </a:rPr>
              <a:t>小時（不得超過</a:t>
            </a:r>
            <a:r>
              <a:rPr lang="en-US" altLang="zh-TW" sz="1400" dirty="0">
                <a:solidFill>
                  <a:schemeClr val="tx1"/>
                </a:solidFill>
                <a:latin typeface="+mj-ea"/>
                <a:ea typeface="+mj-ea"/>
              </a:rPr>
              <a:t>80</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l"/>
            </a:pPr>
            <a:r>
              <a:rPr lang="zh-TW" altLang="en-US" sz="1400" b="1" u="sng" dirty="0">
                <a:solidFill>
                  <a:schemeClr val="tx1"/>
                </a:solidFill>
                <a:latin typeface="+mj-ea"/>
                <a:ea typeface="+mj-ea"/>
              </a:rPr>
              <a:t>事由發生之日起</a:t>
            </a:r>
            <a:r>
              <a:rPr lang="en-US" altLang="zh-TW" sz="1400" b="1" u="sng" dirty="0">
                <a:solidFill>
                  <a:schemeClr val="tx1"/>
                </a:solidFill>
                <a:latin typeface="+mj-ea"/>
                <a:ea typeface="+mj-ea"/>
              </a:rPr>
              <a:t>1</a:t>
            </a:r>
            <a:r>
              <a:rPr lang="zh-TW" altLang="en-US" sz="1400" b="1" u="sng" dirty="0">
                <a:solidFill>
                  <a:schemeClr val="tx1"/>
                </a:solidFill>
                <a:latin typeface="+mj-ea"/>
                <a:ea typeface="+mj-ea"/>
              </a:rPr>
              <a:t>個月</a:t>
            </a:r>
            <a:r>
              <a:rPr lang="zh-TW" altLang="en-US" sz="1400" dirty="0">
                <a:solidFill>
                  <a:schemeClr val="tx1"/>
                </a:solidFill>
                <a:latin typeface="+mj-ea"/>
                <a:ea typeface="+mj-ea"/>
              </a:rPr>
              <a:t>內函報教育部</a:t>
            </a:r>
            <a:r>
              <a:rPr lang="zh-TW" altLang="en-US" sz="1400" b="1" u="sng" dirty="0">
                <a:solidFill>
                  <a:schemeClr val="tx1"/>
                </a:solidFill>
                <a:latin typeface="+mj-ea"/>
                <a:ea typeface="+mj-ea"/>
              </a:rPr>
              <a:t>備查</a:t>
            </a:r>
          </a:p>
        </p:txBody>
      </p:sp>
      <p:sp>
        <p:nvSpPr>
          <p:cNvPr id="23" name="矩形 22">
            <a:extLst>
              <a:ext uri="{FF2B5EF4-FFF2-40B4-BE49-F238E27FC236}">
                <a16:creationId xmlns:a16="http://schemas.microsoft.com/office/drawing/2014/main" id="{B6D30CEE-2264-D6C5-E3EB-486C33DF58CA}"/>
              </a:ext>
            </a:extLst>
          </p:cNvPr>
          <p:cNvSpPr/>
          <p:nvPr/>
        </p:nvSpPr>
        <p:spPr>
          <a:xfrm>
            <a:off x="5989592" y="4588502"/>
            <a:ext cx="2746483" cy="1665630"/>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事前函報教育部</a:t>
            </a:r>
            <a:r>
              <a:rPr lang="zh-TW" altLang="en-US" sz="1400" b="1" u="sng" dirty="0">
                <a:solidFill>
                  <a:schemeClr val="tx1"/>
                </a:solidFill>
                <a:latin typeface="+mj-ea"/>
                <a:ea typeface="+mj-ea"/>
              </a:rPr>
              <a:t>同意</a:t>
            </a:r>
          </a:p>
        </p:txBody>
      </p:sp>
      <p:sp>
        <p:nvSpPr>
          <p:cNvPr id="24" name="星形: 四角 23">
            <a:extLst>
              <a:ext uri="{FF2B5EF4-FFF2-40B4-BE49-F238E27FC236}">
                <a16:creationId xmlns:a16="http://schemas.microsoft.com/office/drawing/2014/main" id="{8A31AB8C-0775-2F6B-4012-5A14FCB80534}"/>
              </a:ext>
            </a:extLst>
          </p:cNvPr>
          <p:cNvSpPr/>
          <p:nvPr/>
        </p:nvSpPr>
        <p:spPr>
          <a:xfrm>
            <a:off x="6172163" y="3911907"/>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25" name="星形: 四角 24">
            <a:extLst>
              <a:ext uri="{FF2B5EF4-FFF2-40B4-BE49-F238E27FC236}">
                <a16:creationId xmlns:a16="http://schemas.microsoft.com/office/drawing/2014/main" id="{8B96F8CA-9515-E0F7-E887-BF908E253E1A}"/>
              </a:ext>
            </a:extLst>
          </p:cNvPr>
          <p:cNvSpPr/>
          <p:nvPr/>
        </p:nvSpPr>
        <p:spPr>
          <a:xfrm>
            <a:off x="7214037" y="3911907"/>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28" name="矩形 27">
            <a:extLst>
              <a:ext uri="{FF2B5EF4-FFF2-40B4-BE49-F238E27FC236}">
                <a16:creationId xmlns:a16="http://schemas.microsoft.com/office/drawing/2014/main" id="{B3AE23CC-BC0B-9DC6-540F-56B836FF149F}"/>
              </a:ext>
            </a:extLst>
          </p:cNvPr>
          <p:cNvSpPr/>
          <p:nvPr/>
        </p:nvSpPr>
        <p:spPr>
          <a:xfrm>
            <a:off x="8897946" y="4571653"/>
            <a:ext cx="2601788" cy="1682479"/>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400" dirty="0">
                <a:solidFill>
                  <a:schemeClr val="tx1"/>
                </a:solidFill>
                <a:latin typeface="+mj-ea"/>
                <a:ea typeface="+mj-ea"/>
              </a:rPr>
              <a:t>加班時數累計逾</a:t>
            </a:r>
            <a:r>
              <a:rPr lang="en-US" altLang="zh-TW" sz="1400" dirty="0">
                <a:solidFill>
                  <a:schemeClr val="tx1"/>
                </a:solidFill>
                <a:latin typeface="+mj-ea"/>
                <a:ea typeface="+mj-ea"/>
              </a:rPr>
              <a:t>60</a:t>
            </a:r>
            <a:r>
              <a:rPr lang="zh-TW" altLang="en-US" sz="1400" dirty="0">
                <a:solidFill>
                  <a:schemeClr val="tx1"/>
                </a:solidFill>
                <a:latin typeface="+mj-ea"/>
                <a:ea typeface="+mj-ea"/>
              </a:rPr>
              <a:t>小時，不得超過</a:t>
            </a:r>
            <a:r>
              <a:rPr lang="en-US" altLang="zh-TW" sz="1400" dirty="0">
                <a:solidFill>
                  <a:schemeClr val="tx1"/>
                </a:solidFill>
                <a:latin typeface="+mj-ea"/>
                <a:ea typeface="+mj-ea"/>
              </a:rPr>
              <a:t>80</a:t>
            </a:r>
            <a:r>
              <a:rPr lang="zh-TW" altLang="en-US" sz="1400" dirty="0">
                <a:solidFill>
                  <a:schemeClr val="tx1"/>
                </a:solidFill>
                <a:latin typeface="+mj-ea"/>
                <a:ea typeface="+mj-ea"/>
              </a:rPr>
              <a:t>小時，應</a:t>
            </a:r>
            <a:r>
              <a:rPr lang="zh-TW" altLang="en-US" sz="1400" b="1" u="sng" dirty="0">
                <a:solidFill>
                  <a:schemeClr val="tx1"/>
                </a:solidFill>
                <a:latin typeface="+mj-ea"/>
                <a:ea typeface="+mj-ea"/>
              </a:rPr>
              <a:t>事前</a:t>
            </a:r>
            <a:r>
              <a:rPr lang="zh-TW" altLang="en-US" sz="1400" dirty="0">
                <a:solidFill>
                  <a:schemeClr val="tx1"/>
                </a:solidFill>
                <a:latin typeface="+mj-ea"/>
                <a:ea typeface="+mj-ea"/>
              </a:rPr>
              <a:t>函報教育部同意</a:t>
            </a:r>
            <a:endParaRPr lang="en-US" altLang="zh-TW" sz="1400" dirty="0">
              <a:solidFill>
                <a:schemeClr val="tx1"/>
              </a:solidFill>
              <a:latin typeface="+mj-ea"/>
              <a:ea typeface="+mj-ea"/>
            </a:endParaRPr>
          </a:p>
          <a:p>
            <a:pPr marL="285750" indent="-285750">
              <a:lnSpc>
                <a:spcPct val="150000"/>
              </a:lnSpc>
              <a:buFont typeface="Wingdings" panose="05000000000000000000" pitchFamily="2" charset="2"/>
              <a:buChar char="l"/>
            </a:pPr>
            <a:r>
              <a:rPr lang="en-US" altLang="zh-TW" sz="1400" b="1" u="sng" dirty="0">
                <a:solidFill>
                  <a:schemeClr val="tx1"/>
                </a:solidFill>
                <a:latin typeface="+mj-ea"/>
                <a:ea typeface="+mj-ea"/>
              </a:rPr>
              <a:t>2</a:t>
            </a:r>
            <a:r>
              <a:rPr lang="zh-TW" altLang="en-US" sz="1400" b="1" u="sng" dirty="0">
                <a:solidFill>
                  <a:schemeClr val="tx1"/>
                </a:solidFill>
                <a:latin typeface="+mj-ea"/>
                <a:ea typeface="+mj-ea"/>
              </a:rPr>
              <a:t>個月</a:t>
            </a:r>
            <a:r>
              <a:rPr lang="zh-TW" altLang="en-US" sz="1400" dirty="0">
                <a:solidFill>
                  <a:schemeClr val="tx1"/>
                </a:solidFill>
                <a:latin typeface="+mj-ea"/>
                <a:ea typeface="+mj-ea"/>
              </a:rPr>
              <a:t>為限，必要時</a:t>
            </a:r>
            <a:r>
              <a:rPr lang="zh-TW" altLang="en-US" sz="1400" u="sng" dirty="0">
                <a:solidFill>
                  <a:schemeClr val="tx1"/>
                </a:solidFill>
                <a:latin typeface="+mj-ea"/>
                <a:ea typeface="+mj-ea"/>
              </a:rPr>
              <a:t>得再延長</a:t>
            </a:r>
            <a:r>
              <a:rPr lang="en-US" altLang="zh-TW" sz="1400" u="sng" dirty="0">
                <a:solidFill>
                  <a:schemeClr val="tx1"/>
                </a:solidFill>
                <a:latin typeface="+mj-ea"/>
                <a:ea typeface="+mj-ea"/>
              </a:rPr>
              <a:t>1</a:t>
            </a:r>
            <a:r>
              <a:rPr lang="zh-TW" altLang="en-US" sz="1400" u="sng" dirty="0">
                <a:solidFill>
                  <a:schemeClr val="tx1"/>
                </a:solidFill>
                <a:latin typeface="+mj-ea"/>
                <a:ea typeface="+mj-ea"/>
              </a:rPr>
              <a:t>個月</a:t>
            </a:r>
          </a:p>
        </p:txBody>
      </p:sp>
      <p:sp>
        <p:nvSpPr>
          <p:cNvPr id="13" name="矩形 12">
            <a:extLst>
              <a:ext uri="{FF2B5EF4-FFF2-40B4-BE49-F238E27FC236}">
                <a16:creationId xmlns:a16="http://schemas.microsoft.com/office/drawing/2014/main" id="{5C919FCA-CD3B-5D60-DF80-26BCD1988A3D}"/>
              </a:ext>
            </a:extLst>
          </p:cNvPr>
          <p:cNvSpPr/>
          <p:nvPr/>
        </p:nvSpPr>
        <p:spPr>
          <a:xfrm>
            <a:off x="8897946" y="2838541"/>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400" dirty="0">
                <a:solidFill>
                  <a:schemeClr val="tx1"/>
                </a:solidFill>
                <a:latin typeface="+mj-ea"/>
                <a:ea typeface="+mj-ea"/>
              </a:rPr>
              <a:t>每日工時上限</a:t>
            </a:r>
            <a:r>
              <a:rPr lang="en-US" altLang="zh-TW" sz="1400" u="sng" dirty="0">
                <a:solidFill>
                  <a:schemeClr val="tx1"/>
                </a:solidFill>
                <a:latin typeface="+mj-ea"/>
                <a:ea typeface="+mj-ea"/>
              </a:rPr>
              <a:t>12</a:t>
            </a:r>
            <a:r>
              <a:rPr lang="zh-TW" altLang="en-US" sz="1400" dirty="0">
                <a:solidFill>
                  <a:schemeClr val="tx1"/>
                </a:solidFill>
                <a:latin typeface="+mj-ea"/>
                <a:ea typeface="+mj-ea"/>
              </a:rPr>
              <a:t>小時</a:t>
            </a:r>
            <a:endParaRPr lang="en-US" altLang="zh-TW" sz="1400" dirty="0">
              <a:solidFill>
                <a:schemeClr val="tx1"/>
              </a:solidFill>
              <a:latin typeface="+mj-ea"/>
              <a:ea typeface="+mj-ea"/>
            </a:endParaRPr>
          </a:p>
          <a:p>
            <a:pPr marL="285750" indent="-285750" algn="ctr">
              <a:lnSpc>
                <a:spcPct val="150000"/>
              </a:lnSpc>
              <a:buFont typeface="Wingdings" panose="05000000000000000000" pitchFamily="2" charset="2"/>
              <a:buChar char="Ø"/>
            </a:pPr>
            <a:r>
              <a:rPr lang="zh-TW" altLang="en-US" sz="1400" dirty="0">
                <a:solidFill>
                  <a:schemeClr val="tx1"/>
                </a:solidFill>
                <a:latin typeface="+mj-ea"/>
                <a:ea typeface="+mj-ea"/>
              </a:rPr>
              <a:t>每月加班上限</a:t>
            </a:r>
            <a:r>
              <a:rPr lang="en-US" altLang="zh-TW" sz="1400" u="sng" dirty="0">
                <a:solidFill>
                  <a:schemeClr val="tx1"/>
                </a:solidFill>
                <a:latin typeface="+mj-ea"/>
                <a:ea typeface="+mj-ea"/>
              </a:rPr>
              <a:t>80</a:t>
            </a:r>
            <a:r>
              <a:rPr lang="zh-TW" altLang="en-US" sz="1400" dirty="0">
                <a:solidFill>
                  <a:schemeClr val="tx1"/>
                </a:solidFill>
                <a:latin typeface="+mj-ea"/>
                <a:ea typeface="+mj-ea"/>
              </a:rPr>
              <a:t>小時</a:t>
            </a:r>
          </a:p>
        </p:txBody>
      </p:sp>
      <p:sp>
        <p:nvSpPr>
          <p:cNvPr id="3" name="箭號: 向下 2">
            <a:extLst>
              <a:ext uri="{FF2B5EF4-FFF2-40B4-BE49-F238E27FC236}">
                <a16:creationId xmlns:a16="http://schemas.microsoft.com/office/drawing/2014/main" id="{9A14F1B2-AA4D-48A7-E140-B710666E46D2}"/>
              </a:ext>
            </a:extLst>
          </p:cNvPr>
          <p:cNvSpPr/>
          <p:nvPr/>
        </p:nvSpPr>
        <p:spPr>
          <a:xfrm>
            <a:off x="10027967" y="2498651"/>
            <a:ext cx="341746" cy="303434"/>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j-ea"/>
              <a:ea typeface="+mj-ea"/>
            </a:endParaRPr>
          </a:p>
        </p:txBody>
      </p:sp>
      <p:sp>
        <p:nvSpPr>
          <p:cNvPr id="2" name="投影片編號版面配置區 4">
            <a:extLst>
              <a:ext uri="{FF2B5EF4-FFF2-40B4-BE49-F238E27FC236}">
                <a16:creationId xmlns:a16="http://schemas.microsoft.com/office/drawing/2014/main" id="{E2331125-B04D-D424-06D7-097210E161A0}"/>
              </a:ext>
            </a:extLst>
          </p:cNvPr>
          <p:cNvSpPr>
            <a:spLocks noGrp="1"/>
          </p:cNvSpPr>
          <p:nvPr>
            <p:ph type="sldNum" sz="quarter" idx="12"/>
          </p:nvPr>
        </p:nvSpPr>
        <p:spPr/>
        <p:txBody>
          <a:bodyPr/>
          <a:lstStyle/>
          <a:p>
            <a:r>
              <a:rPr lang="en-US" altLang="zh-TW" dirty="0"/>
              <a:t>15</a:t>
            </a:r>
          </a:p>
        </p:txBody>
      </p:sp>
    </p:spTree>
    <p:extLst>
      <p:ext uri="{BB962C8B-B14F-4D97-AF65-F5344CB8AC3E}">
        <p14:creationId xmlns:p14="http://schemas.microsoft.com/office/powerpoint/2010/main" val="119186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80BE0A-13AE-441B-964C-FED69C219B4B}"/>
              </a:ext>
            </a:extLst>
          </p:cNvPr>
          <p:cNvSpPr>
            <a:spLocks noGrp="1"/>
          </p:cNvSpPr>
          <p:nvPr>
            <p:ph type="title"/>
          </p:nvPr>
        </p:nvSpPr>
        <p:spPr>
          <a:xfrm>
            <a:off x="1606785" y="107177"/>
            <a:ext cx="10178322" cy="993654"/>
          </a:xfrm>
        </p:spPr>
        <p:txBody>
          <a:bodyPr>
            <a:noAutofit/>
          </a:bodyPr>
          <a:lstStyle/>
          <a:p>
            <a:pPr algn="ctr"/>
            <a:r>
              <a:rPr lang="zh-TW" altLang="en-US" dirty="0">
                <a:latin typeface="+mj-ea"/>
              </a:rPr>
              <a:t>本校員工協助方案</a:t>
            </a:r>
            <a:r>
              <a:rPr lang="en-US" altLang="zh-TW" dirty="0">
                <a:latin typeface="+mj-ea"/>
              </a:rPr>
              <a:t>-</a:t>
            </a:r>
            <a:r>
              <a:rPr lang="zh-TW" altLang="en-US" dirty="0">
                <a:latin typeface="+mj-ea"/>
              </a:rPr>
              <a:t>心理諮商服務</a:t>
            </a:r>
            <a:br>
              <a:rPr lang="en-US" altLang="zh-TW" dirty="0"/>
            </a:br>
            <a:endParaRPr lang="zh-TW" altLang="en-US" dirty="0"/>
          </a:p>
        </p:txBody>
      </p:sp>
      <p:sp>
        <p:nvSpPr>
          <p:cNvPr id="3" name="內容版面配置區 2">
            <a:extLst>
              <a:ext uri="{FF2B5EF4-FFF2-40B4-BE49-F238E27FC236}">
                <a16:creationId xmlns:a16="http://schemas.microsoft.com/office/drawing/2014/main" id="{52062C2F-1E0D-4780-B8C8-9A0AB954B15C}"/>
              </a:ext>
            </a:extLst>
          </p:cNvPr>
          <p:cNvSpPr>
            <a:spLocks noGrp="1"/>
          </p:cNvSpPr>
          <p:nvPr>
            <p:ph idx="1"/>
          </p:nvPr>
        </p:nvSpPr>
        <p:spPr>
          <a:xfrm>
            <a:off x="1481866" y="719091"/>
            <a:ext cx="10178322" cy="6031732"/>
          </a:xfrm>
        </p:spPr>
        <p:txBody>
          <a:bodyPr>
            <a:normAutofit fontScale="85000" lnSpcReduction="10000"/>
          </a:bodyPr>
          <a:lstStyle/>
          <a:p>
            <a:pPr algn="l">
              <a:buFont typeface="Wingdings" panose="05000000000000000000" pitchFamily="2" charset="2"/>
              <a:buChar char="l"/>
            </a:pPr>
            <a:r>
              <a:rPr lang="zh-TW" altLang="en-US" sz="2400" b="0" i="0" dirty="0">
                <a:solidFill>
                  <a:srgbClr val="3F4A53"/>
                </a:solidFill>
                <a:effectLst/>
                <a:latin typeface="+mj-ea"/>
                <a:ea typeface="+mj-ea"/>
              </a:rPr>
              <a:t>為協助本校教職員工解決可能影響工作效能之相關問題，使教職員工能以健康的身心投入工作，本校於</a:t>
            </a:r>
            <a:r>
              <a:rPr lang="en-US" altLang="zh-TW" sz="2400" b="0" i="0" dirty="0">
                <a:solidFill>
                  <a:srgbClr val="3F4A53"/>
                </a:solidFill>
                <a:effectLst/>
                <a:latin typeface="+mj-ea"/>
                <a:ea typeface="+mj-ea"/>
              </a:rPr>
              <a:t>115</a:t>
            </a:r>
            <a:r>
              <a:rPr lang="zh-TW" altLang="en-US" sz="2400" b="0" i="0" dirty="0">
                <a:solidFill>
                  <a:srgbClr val="3F4A53"/>
                </a:solidFill>
                <a:effectLst/>
                <a:latin typeface="+mj-ea"/>
                <a:ea typeface="+mj-ea"/>
              </a:rPr>
              <a:t>年度與社團法人台中市生命線協會合作，專業機構將根據同仁需求進行評估，認有需要者，將進一步進行面對面一對一諮商服務。</a:t>
            </a:r>
          </a:p>
          <a:p>
            <a:pPr>
              <a:buFont typeface="Wingdings" panose="05000000000000000000" pitchFamily="2" charset="2"/>
              <a:buChar char="l"/>
            </a:pPr>
            <a:r>
              <a:rPr lang="zh-TW" altLang="en-US" sz="2400" b="0" i="0" dirty="0">
                <a:solidFill>
                  <a:srgbClr val="3F4A53"/>
                </a:solidFill>
                <a:effectLst/>
                <a:latin typeface="+mj-ea"/>
                <a:ea typeface="+mj-ea"/>
              </a:rPr>
              <a:t>預約時間及預約專線</a:t>
            </a:r>
            <a:r>
              <a:rPr lang="en-US" altLang="zh-TW" sz="2400" b="0" i="0" dirty="0">
                <a:solidFill>
                  <a:srgbClr val="3F4A53"/>
                </a:solidFill>
                <a:effectLst/>
                <a:latin typeface="+mj-ea"/>
                <a:ea typeface="+mj-ea"/>
              </a:rPr>
              <a:t>:</a:t>
            </a:r>
            <a:endParaRPr lang="zh-TW" altLang="en-US" sz="2400" b="0" i="0" dirty="0">
              <a:solidFill>
                <a:srgbClr val="3F4A53"/>
              </a:solidFill>
              <a:effectLst/>
              <a:latin typeface="+mj-ea"/>
              <a:ea typeface="+mj-ea"/>
            </a:endParaRPr>
          </a:p>
          <a:p>
            <a:pPr marL="0" indent="0" algn="l">
              <a:buNone/>
            </a:pPr>
            <a:r>
              <a:rPr lang="zh-TW" altLang="en-US" sz="2400" b="0" i="0" dirty="0">
                <a:solidFill>
                  <a:srgbClr val="3F4A53"/>
                </a:solidFill>
                <a:effectLst/>
                <a:latin typeface="+mj-ea"/>
                <a:ea typeface="+mj-ea"/>
              </a:rPr>
              <a:t>  週一</a:t>
            </a:r>
            <a:r>
              <a:rPr lang="en-US" altLang="zh-TW" sz="2400" b="0" i="0" dirty="0">
                <a:solidFill>
                  <a:srgbClr val="3F4A53"/>
                </a:solidFill>
                <a:effectLst/>
                <a:latin typeface="+mj-ea"/>
                <a:ea typeface="+mj-ea"/>
              </a:rPr>
              <a:t>~</a:t>
            </a:r>
            <a:r>
              <a:rPr lang="zh-TW" altLang="en-US" sz="2400" b="0" i="0" dirty="0">
                <a:solidFill>
                  <a:srgbClr val="3F4A53"/>
                </a:solidFill>
                <a:effectLst/>
                <a:latin typeface="+mj-ea"/>
                <a:ea typeface="+mj-ea"/>
              </a:rPr>
              <a:t>週五上午</a:t>
            </a:r>
            <a:r>
              <a:rPr lang="en-US" altLang="zh-TW" sz="2400" b="0" i="0" dirty="0">
                <a:solidFill>
                  <a:srgbClr val="3F4A53"/>
                </a:solidFill>
                <a:effectLst/>
                <a:latin typeface="+mj-ea"/>
                <a:ea typeface="+mj-ea"/>
              </a:rPr>
              <a:t>9</a:t>
            </a:r>
            <a:r>
              <a:rPr lang="zh-TW" altLang="en-US" sz="2400" b="0" i="0" dirty="0">
                <a:solidFill>
                  <a:srgbClr val="3F4A53"/>
                </a:solidFill>
                <a:effectLst/>
                <a:latin typeface="+mj-ea"/>
                <a:ea typeface="+mj-ea"/>
              </a:rPr>
              <a:t>時至</a:t>
            </a:r>
            <a:r>
              <a:rPr lang="en-US" altLang="zh-TW" sz="2400" b="0" i="0" dirty="0">
                <a:solidFill>
                  <a:srgbClr val="3F4A53"/>
                </a:solidFill>
                <a:effectLst/>
                <a:latin typeface="+mj-ea"/>
                <a:ea typeface="+mj-ea"/>
              </a:rPr>
              <a:t>12</a:t>
            </a:r>
            <a:r>
              <a:rPr lang="zh-TW" altLang="en-US" sz="2400" b="0" i="0" dirty="0">
                <a:solidFill>
                  <a:srgbClr val="3F4A53"/>
                </a:solidFill>
                <a:effectLst/>
                <a:latin typeface="+mj-ea"/>
                <a:ea typeface="+mj-ea"/>
              </a:rPr>
              <a:t>時、下午</a:t>
            </a:r>
            <a:r>
              <a:rPr lang="en-US" altLang="zh-TW" sz="2400" b="0" i="0" dirty="0">
                <a:solidFill>
                  <a:srgbClr val="3F4A53"/>
                </a:solidFill>
                <a:effectLst/>
                <a:latin typeface="+mj-ea"/>
                <a:ea typeface="+mj-ea"/>
              </a:rPr>
              <a:t>2</a:t>
            </a:r>
            <a:r>
              <a:rPr lang="zh-TW" altLang="en-US" sz="2400" b="0" i="0" dirty="0">
                <a:solidFill>
                  <a:srgbClr val="3F4A53"/>
                </a:solidFill>
                <a:effectLst/>
                <a:latin typeface="+mj-ea"/>
                <a:ea typeface="+mj-ea"/>
              </a:rPr>
              <a:t>時至</a:t>
            </a:r>
            <a:r>
              <a:rPr lang="en-US" altLang="zh-TW" sz="2400" b="0" i="0" dirty="0">
                <a:solidFill>
                  <a:srgbClr val="3F4A53"/>
                </a:solidFill>
                <a:effectLst/>
                <a:latin typeface="+mj-ea"/>
                <a:ea typeface="+mj-ea"/>
              </a:rPr>
              <a:t>5</a:t>
            </a:r>
            <a:r>
              <a:rPr lang="zh-TW" altLang="en-US" sz="2400" b="0" i="0" dirty="0">
                <a:solidFill>
                  <a:srgbClr val="3F4A53"/>
                </a:solidFill>
                <a:effectLst/>
                <a:latin typeface="+mj-ea"/>
                <a:ea typeface="+mj-ea"/>
              </a:rPr>
              <a:t>時。</a:t>
            </a:r>
          </a:p>
          <a:p>
            <a:pPr marL="0" indent="0" algn="l">
              <a:buNone/>
            </a:pPr>
            <a:r>
              <a:rPr lang="zh-TW" altLang="en-US" sz="2400" b="0" i="0" dirty="0">
                <a:solidFill>
                  <a:srgbClr val="3F4A53"/>
                </a:solidFill>
                <a:effectLst/>
                <a:latin typeface="+mj-ea"/>
                <a:ea typeface="+mj-ea"/>
              </a:rPr>
              <a:t>  專線</a:t>
            </a:r>
            <a:r>
              <a:rPr lang="en-US" altLang="zh-TW" sz="2400" b="0" i="0" dirty="0">
                <a:solidFill>
                  <a:srgbClr val="3F4A53"/>
                </a:solidFill>
                <a:effectLst/>
                <a:latin typeface="+mj-ea"/>
                <a:ea typeface="+mj-ea"/>
              </a:rPr>
              <a:t>:04-22089595</a:t>
            </a:r>
            <a:endParaRPr lang="zh-TW" altLang="en-US" sz="2400" b="0" i="0" dirty="0">
              <a:solidFill>
                <a:srgbClr val="3F4A53"/>
              </a:solidFill>
              <a:effectLst/>
              <a:latin typeface="+mj-ea"/>
              <a:ea typeface="+mj-ea"/>
            </a:endParaRPr>
          </a:p>
          <a:p>
            <a:pPr algn="l">
              <a:buFont typeface="Wingdings" panose="05000000000000000000" pitchFamily="2" charset="2"/>
              <a:buChar char="l"/>
            </a:pPr>
            <a:r>
              <a:rPr lang="zh-TW" altLang="en-US" sz="2400" b="0" i="0" dirty="0">
                <a:solidFill>
                  <a:srgbClr val="3F4A53"/>
                </a:solidFill>
                <a:effectLst/>
                <a:latin typeface="+mj-ea"/>
                <a:ea typeface="+mj-ea"/>
              </a:rPr>
              <a:t>  使用須知</a:t>
            </a:r>
            <a:r>
              <a:rPr lang="en-US" altLang="zh-TW" sz="2400" b="0" i="0" dirty="0">
                <a:solidFill>
                  <a:srgbClr val="3F4A53"/>
                </a:solidFill>
                <a:effectLst/>
                <a:latin typeface="+mj-ea"/>
                <a:ea typeface="+mj-ea"/>
              </a:rPr>
              <a:t>:</a:t>
            </a:r>
            <a:endParaRPr lang="zh-TW" altLang="en-US" sz="2400" b="0" i="0" dirty="0">
              <a:solidFill>
                <a:srgbClr val="3F4A53"/>
              </a:solidFill>
              <a:effectLst/>
              <a:latin typeface="+mj-ea"/>
              <a:ea typeface="+mj-ea"/>
            </a:endParaRPr>
          </a:p>
          <a:p>
            <a:pPr algn="l">
              <a:buFont typeface="Arial" panose="020B0604020202020204" pitchFamily="34" charset="0"/>
              <a:buChar char="•"/>
            </a:pPr>
            <a:r>
              <a:rPr lang="zh-TW" altLang="en-US" sz="2400" b="0" i="0" dirty="0">
                <a:solidFill>
                  <a:srgbClr val="3F4A53"/>
                </a:solidFill>
                <a:effectLst/>
                <a:latin typeface="+mj-ea"/>
                <a:ea typeface="+mj-ea"/>
              </a:rPr>
              <a:t>有實際需求的教職員工，</a:t>
            </a:r>
            <a:r>
              <a:rPr lang="en-US" altLang="zh-TW" sz="2400" b="0" i="0" dirty="0">
                <a:solidFill>
                  <a:srgbClr val="3F4A53"/>
                </a:solidFill>
                <a:effectLst/>
                <a:latin typeface="+mj-ea"/>
                <a:ea typeface="+mj-ea"/>
              </a:rPr>
              <a:t>115</a:t>
            </a:r>
            <a:r>
              <a:rPr lang="zh-TW" altLang="en-US" sz="2400" b="0" i="0" dirty="0">
                <a:solidFill>
                  <a:srgbClr val="3F4A53"/>
                </a:solidFill>
                <a:effectLst/>
                <a:latin typeface="+mj-ea"/>
                <a:ea typeface="+mj-ea"/>
              </a:rPr>
              <a:t>年度</a:t>
            </a:r>
            <a:r>
              <a:rPr lang="zh-TW" altLang="en-US" sz="2400" dirty="0">
                <a:solidFill>
                  <a:srgbClr val="3F4A53"/>
                </a:solidFill>
                <a:latin typeface="+mj-ea"/>
                <a:ea typeface="+mj-ea"/>
              </a:rPr>
              <a:t>免付費</a:t>
            </a:r>
            <a:r>
              <a:rPr lang="zh-TW" altLang="en-US" sz="2400" b="0" i="0" dirty="0">
                <a:solidFill>
                  <a:srgbClr val="3F4A53"/>
                </a:solidFill>
                <a:effectLst/>
                <a:latin typeface="+mj-ea"/>
                <a:ea typeface="+mj-ea"/>
              </a:rPr>
              <a:t>使用諮商服務</a:t>
            </a:r>
            <a:r>
              <a:rPr lang="zh-TW" altLang="en-US" sz="2400" b="1" i="0" u="sng" dirty="0">
                <a:solidFill>
                  <a:srgbClr val="3F4A53"/>
                </a:solidFill>
                <a:effectLst/>
                <a:latin typeface="+mj-ea"/>
                <a:ea typeface="+mj-ea"/>
              </a:rPr>
              <a:t>以</a:t>
            </a:r>
            <a:r>
              <a:rPr lang="en-US" altLang="zh-TW" sz="2400" b="1" i="0" u="sng" dirty="0">
                <a:solidFill>
                  <a:srgbClr val="3F4A53"/>
                </a:solidFill>
                <a:effectLst/>
                <a:latin typeface="+mj-ea"/>
                <a:ea typeface="+mj-ea"/>
              </a:rPr>
              <a:t>4</a:t>
            </a:r>
            <a:r>
              <a:rPr lang="zh-TW" altLang="en-US" sz="2400" b="1" i="0" u="sng" dirty="0">
                <a:solidFill>
                  <a:srgbClr val="3F4A53"/>
                </a:solidFill>
                <a:effectLst/>
                <a:latin typeface="+mj-ea"/>
                <a:ea typeface="+mj-ea"/>
              </a:rPr>
              <a:t>次為上限</a:t>
            </a:r>
            <a:r>
              <a:rPr lang="en-US" altLang="zh-TW" sz="2400" b="0" i="0" dirty="0">
                <a:solidFill>
                  <a:srgbClr val="3F4A53"/>
                </a:solidFill>
                <a:effectLst/>
                <a:latin typeface="+mj-ea"/>
                <a:ea typeface="+mj-ea"/>
              </a:rPr>
              <a:t>(1</a:t>
            </a:r>
            <a:r>
              <a:rPr lang="zh-TW" altLang="en-US" sz="2400" b="0" i="0" dirty="0">
                <a:solidFill>
                  <a:srgbClr val="3F4A53"/>
                </a:solidFill>
                <a:effectLst/>
                <a:latin typeface="+mj-ea"/>
                <a:ea typeface="+mj-ea"/>
              </a:rPr>
              <a:t>次以</a:t>
            </a:r>
            <a:r>
              <a:rPr lang="en-US" altLang="zh-TW" sz="2400" b="0" i="0" dirty="0">
                <a:solidFill>
                  <a:srgbClr val="3F4A53"/>
                </a:solidFill>
                <a:effectLst/>
                <a:latin typeface="+mj-ea"/>
                <a:ea typeface="+mj-ea"/>
              </a:rPr>
              <a:t>1</a:t>
            </a:r>
            <a:r>
              <a:rPr lang="zh-TW" altLang="en-US" sz="2400" b="0" i="0" dirty="0">
                <a:solidFill>
                  <a:srgbClr val="3F4A53"/>
                </a:solidFill>
                <a:effectLst/>
                <a:latin typeface="+mj-ea"/>
                <a:ea typeface="+mj-ea"/>
              </a:rPr>
              <a:t>小時為單位</a:t>
            </a:r>
            <a:r>
              <a:rPr lang="en-US" altLang="zh-TW" sz="2400" b="0" i="0" dirty="0">
                <a:solidFill>
                  <a:srgbClr val="3F4A53"/>
                </a:solidFill>
                <a:effectLst/>
                <a:latin typeface="+mj-ea"/>
                <a:ea typeface="+mj-ea"/>
              </a:rPr>
              <a:t>)</a:t>
            </a:r>
            <a:r>
              <a:rPr lang="zh-TW" altLang="en-US" sz="2400" b="0" i="0" dirty="0">
                <a:solidFill>
                  <a:srgbClr val="3F4A53"/>
                </a:solidFill>
                <a:effectLst/>
                <a:latin typeface="+mj-ea"/>
                <a:ea typeface="+mj-ea"/>
              </a:rPr>
              <a:t>，超過次數的費用將由教職員工自行負擔。</a:t>
            </a:r>
          </a:p>
          <a:p>
            <a:pPr algn="l">
              <a:buFont typeface="Arial" panose="020B0604020202020204" pitchFamily="34" charset="0"/>
              <a:buChar char="•"/>
            </a:pPr>
            <a:r>
              <a:rPr lang="zh-TW" altLang="en-US" sz="2400" b="0" i="0" dirty="0">
                <a:solidFill>
                  <a:srgbClr val="3F4A53"/>
                </a:solidFill>
                <a:effectLst/>
                <a:latin typeface="+mj-ea"/>
                <a:ea typeface="+mj-ea"/>
              </a:rPr>
              <a:t>面對面諮商服務地點以生命線協會安排之場地為原則。</a:t>
            </a:r>
          </a:p>
          <a:p>
            <a:pPr algn="l">
              <a:buFont typeface="Arial" panose="020B0604020202020204" pitchFamily="34" charset="0"/>
              <a:buChar char="•"/>
            </a:pPr>
            <a:r>
              <a:rPr lang="zh-TW" altLang="en-US" sz="2400" b="0" i="0" dirty="0">
                <a:solidFill>
                  <a:srgbClr val="3F4A53"/>
                </a:solidFill>
                <a:effectLst/>
                <a:latin typeface="+mj-ea"/>
                <a:ea typeface="+mj-ea"/>
              </a:rPr>
              <a:t>教職員工預約諮商服務後，如因故無法出席該次心理諮商時，必須於諮商約定時間前</a:t>
            </a:r>
            <a:r>
              <a:rPr lang="en-US" altLang="zh-TW" sz="2400" b="0" i="0" dirty="0">
                <a:solidFill>
                  <a:srgbClr val="3F4A53"/>
                </a:solidFill>
                <a:effectLst/>
                <a:latin typeface="+mj-ea"/>
                <a:ea typeface="+mj-ea"/>
              </a:rPr>
              <a:t>3</a:t>
            </a:r>
            <a:r>
              <a:rPr lang="zh-TW" altLang="en-US" sz="2400" b="0" i="0" dirty="0">
                <a:solidFill>
                  <a:srgbClr val="3F4A53"/>
                </a:solidFill>
                <a:effectLst/>
                <a:latin typeface="+mj-ea"/>
                <a:ea typeface="+mj-ea"/>
              </a:rPr>
              <a:t>個工作天告知生命線協會工作人員。若教職員工未於</a:t>
            </a:r>
            <a:r>
              <a:rPr lang="en-US" altLang="zh-TW" sz="2400" b="0" i="0" dirty="0">
                <a:solidFill>
                  <a:srgbClr val="3F4A53"/>
                </a:solidFill>
                <a:effectLst/>
                <a:latin typeface="+mj-ea"/>
                <a:ea typeface="+mj-ea"/>
              </a:rPr>
              <a:t>3</a:t>
            </a:r>
            <a:r>
              <a:rPr lang="zh-TW" altLang="en-US" sz="2400" b="0" i="0" dirty="0">
                <a:solidFill>
                  <a:srgbClr val="3F4A53"/>
                </a:solidFill>
                <a:effectLst/>
                <a:latin typeface="+mj-ea"/>
                <a:ea typeface="+mj-ea"/>
              </a:rPr>
              <a:t>個工作天前取消或延期，教職員工應自行負擔該次費用給生命線協會。</a:t>
            </a:r>
          </a:p>
          <a:p>
            <a:pPr algn="l">
              <a:buFont typeface="Arial" panose="020B0604020202020204" pitchFamily="34" charset="0"/>
              <a:buChar char="•"/>
            </a:pPr>
            <a:r>
              <a:rPr lang="zh-TW" altLang="en-US" sz="2400" b="0" i="0" dirty="0">
                <a:solidFill>
                  <a:srgbClr val="3F4A53"/>
                </a:solidFill>
                <a:effectLst/>
                <a:latin typeface="+mj-ea"/>
                <a:ea typeface="+mj-ea"/>
              </a:rPr>
              <a:t>教職員工約定好諮商時間，如遲到或無故未到，生命線協會所提供之諮商服務仍以該協定時間為限，收費仍依該原定協定時段為準。</a:t>
            </a:r>
          </a:p>
          <a:p>
            <a:pPr algn="l">
              <a:buFont typeface="Arial" panose="020B0604020202020204" pitchFamily="34" charset="0"/>
              <a:buChar char="•"/>
            </a:pPr>
            <a:r>
              <a:rPr lang="zh-TW" altLang="en-US" sz="2400" b="0" i="0" dirty="0">
                <a:solidFill>
                  <a:srgbClr val="3F4A53"/>
                </a:solidFill>
                <a:effectLst/>
                <a:latin typeface="+mj-ea"/>
                <a:ea typeface="+mj-ea"/>
              </a:rPr>
              <a:t>生命線協會將依個人資料保護法及相關法令規定恪遵保密原則。</a:t>
            </a:r>
            <a:endParaRPr lang="en-US" altLang="zh-TW" sz="2400" b="0" i="0" dirty="0">
              <a:solidFill>
                <a:srgbClr val="3F4A53"/>
              </a:solidFill>
              <a:effectLst/>
              <a:latin typeface="+mj-ea"/>
              <a:ea typeface="+mj-ea"/>
            </a:endParaRPr>
          </a:p>
          <a:p>
            <a:pPr algn="l">
              <a:buFont typeface="Arial" panose="020B0604020202020204" pitchFamily="34" charset="0"/>
              <a:buChar char="•"/>
            </a:pPr>
            <a:r>
              <a:rPr lang="zh-TW" altLang="en-US" sz="2400" dirty="0">
                <a:solidFill>
                  <a:srgbClr val="3F4A53"/>
                </a:solidFill>
                <a:latin typeface="+mj-ea"/>
                <a:ea typeface="+mj-ea"/>
              </a:rPr>
              <a:t>使用時請攜帶識別證供生命線協會確認。</a:t>
            </a:r>
            <a:endParaRPr lang="zh-TW" altLang="en-US" sz="2400" b="0" i="0" dirty="0">
              <a:solidFill>
                <a:srgbClr val="3F4A53"/>
              </a:solidFill>
              <a:effectLst/>
              <a:latin typeface="+mj-ea"/>
              <a:ea typeface="+mj-ea"/>
            </a:endParaRPr>
          </a:p>
          <a:p>
            <a:pPr marL="0" indent="0">
              <a:buNone/>
            </a:pPr>
            <a:endParaRPr lang="zh-TW" altLang="en-US" dirty="0"/>
          </a:p>
        </p:txBody>
      </p:sp>
      <p:sp>
        <p:nvSpPr>
          <p:cNvPr id="5" name="投影片編號版面配置區 4">
            <a:extLst>
              <a:ext uri="{FF2B5EF4-FFF2-40B4-BE49-F238E27FC236}">
                <a16:creationId xmlns:a16="http://schemas.microsoft.com/office/drawing/2014/main" id="{97715E41-39A4-46A7-9819-210534033CBC}"/>
              </a:ext>
            </a:extLst>
          </p:cNvPr>
          <p:cNvSpPr>
            <a:spLocks noGrp="1"/>
          </p:cNvSpPr>
          <p:nvPr>
            <p:ph type="sldNum" sz="quarter" idx="12"/>
          </p:nvPr>
        </p:nvSpPr>
        <p:spPr/>
        <p:txBody>
          <a:bodyPr/>
          <a:lstStyle/>
          <a:p>
            <a:r>
              <a:rPr lang="en-US" altLang="zh-TW" dirty="0"/>
              <a:t>16</a:t>
            </a:r>
          </a:p>
        </p:txBody>
      </p:sp>
      <p:pic>
        <p:nvPicPr>
          <p:cNvPr id="4" name="圖片 3">
            <a:extLst>
              <a:ext uri="{FF2B5EF4-FFF2-40B4-BE49-F238E27FC236}">
                <a16:creationId xmlns:a16="http://schemas.microsoft.com/office/drawing/2014/main" id="{2574ABD0-F51F-4767-932C-8902688A6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697" y="1638651"/>
            <a:ext cx="1524784" cy="1524784"/>
          </a:xfrm>
          <a:prstGeom prst="rect">
            <a:avLst/>
          </a:prstGeom>
        </p:spPr>
      </p:pic>
    </p:spTree>
    <p:extLst>
      <p:ext uri="{BB962C8B-B14F-4D97-AF65-F5344CB8AC3E}">
        <p14:creationId xmlns:p14="http://schemas.microsoft.com/office/powerpoint/2010/main" val="213275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457C98-0C1D-4F13-8728-71105ADDC2A6}"/>
              </a:ext>
            </a:extLst>
          </p:cNvPr>
          <p:cNvSpPr>
            <a:spLocks noGrp="1"/>
          </p:cNvSpPr>
          <p:nvPr>
            <p:ph type="title"/>
          </p:nvPr>
        </p:nvSpPr>
        <p:spPr>
          <a:xfrm>
            <a:off x="2518313" y="199748"/>
            <a:ext cx="8911687" cy="1280890"/>
          </a:xfrm>
        </p:spPr>
        <p:txBody>
          <a:bodyPr>
            <a:normAutofit/>
          </a:bodyPr>
          <a:lstStyle/>
          <a:p>
            <a:r>
              <a:rPr lang="zh-TW" altLang="en-US" sz="7200" b="1" kern="100" dirty="0">
                <a:solidFill>
                  <a:schemeClr val="tx1">
                    <a:lumMod val="65000"/>
                    <a:lumOff val="35000"/>
                  </a:schemeClr>
                </a:solidFill>
                <a:latin typeface="+mn-ea"/>
                <a:ea typeface="+mn-ea"/>
                <a:cs typeface="Times New Roman" panose="02020603050405020304" pitchFamily="18" charset="0"/>
              </a:rPr>
              <a:t>宣導事項</a:t>
            </a:r>
          </a:p>
        </p:txBody>
      </p:sp>
      <p:sp>
        <p:nvSpPr>
          <p:cNvPr id="3" name="內容版面配置區 2">
            <a:extLst>
              <a:ext uri="{FF2B5EF4-FFF2-40B4-BE49-F238E27FC236}">
                <a16:creationId xmlns:a16="http://schemas.microsoft.com/office/drawing/2014/main" id="{F16F59FE-4998-4E31-A989-B972E5ED8E48}"/>
              </a:ext>
            </a:extLst>
          </p:cNvPr>
          <p:cNvSpPr>
            <a:spLocks noGrp="1"/>
          </p:cNvSpPr>
          <p:nvPr>
            <p:ph idx="1"/>
          </p:nvPr>
        </p:nvSpPr>
        <p:spPr>
          <a:xfrm>
            <a:off x="1311579" y="1480638"/>
            <a:ext cx="10833485" cy="5458120"/>
          </a:xfrm>
        </p:spPr>
        <p:txBody>
          <a:bodyPr>
            <a:normAutofit fontScale="55000" lnSpcReduction="20000"/>
          </a:bodyPr>
          <a:lstStyle/>
          <a:p>
            <a:pPr>
              <a:buFont typeface="Wingdings" panose="05000000000000000000" pitchFamily="2" charset="2"/>
              <a:buChar char="Ø"/>
            </a:pPr>
            <a:r>
              <a:rPr lang="zh-TW" altLang="en-US" sz="5100" b="1" kern="100" dirty="0">
                <a:latin typeface="+mn-ea"/>
                <a:cs typeface="Times New Roman" panose="02020603050405020304" pitchFamily="18" charset="0"/>
              </a:rPr>
              <a:t>廉政倫理案例宣導</a:t>
            </a:r>
            <a:r>
              <a:rPr lang="en-US" altLang="zh-TW" sz="5100" b="1" kern="100" dirty="0">
                <a:latin typeface="+mn-ea"/>
                <a:cs typeface="Times New Roman" panose="02020603050405020304" pitchFamily="18" charset="0"/>
              </a:rPr>
              <a:t>(</a:t>
            </a:r>
            <a:r>
              <a:rPr lang="zh-TW" altLang="en-US" sz="5100" b="1" kern="100" dirty="0">
                <a:latin typeface="+mn-ea"/>
                <a:cs typeface="Times New Roman" panose="02020603050405020304" pitchFamily="18" charset="0"/>
              </a:rPr>
              <a:t>資料來源</a:t>
            </a:r>
            <a:r>
              <a:rPr lang="en-US" altLang="zh-TW" sz="5100" b="1" kern="100" dirty="0">
                <a:latin typeface="+mn-ea"/>
                <a:cs typeface="Times New Roman" panose="02020603050405020304" pitchFamily="18" charset="0"/>
              </a:rPr>
              <a:t>:</a:t>
            </a:r>
            <a:r>
              <a:rPr lang="zh-TW" altLang="en-US" sz="5100" b="1" kern="100" dirty="0">
                <a:latin typeface="+mn-ea"/>
                <a:cs typeface="Times New Roman" panose="02020603050405020304" pitchFamily="18" charset="0"/>
              </a:rPr>
              <a:t>法務部矯正署</a:t>
            </a:r>
            <a:r>
              <a:rPr lang="en-US" altLang="zh-TW" sz="5100" b="1" kern="100" dirty="0">
                <a:latin typeface="+mn-ea"/>
                <a:cs typeface="Times New Roman" panose="02020603050405020304" pitchFamily="18" charset="0"/>
              </a:rPr>
              <a:t>)</a:t>
            </a:r>
          </a:p>
          <a:p>
            <a:pPr>
              <a:buFont typeface="Wingdings" panose="05000000000000000000" pitchFamily="2" charset="2"/>
              <a:buChar char="Ø"/>
            </a:pPr>
            <a:r>
              <a:rPr lang="zh-TW" altLang="en-US" sz="5100" b="1" kern="100" dirty="0">
                <a:latin typeface="+mn-ea"/>
                <a:cs typeface="Times New Roman" panose="02020603050405020304" pitchFamily="18" charset="0"/>
              </a:rPr>
              <a:t>禁止工作場所職場暴力宣導</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性騷擾防治宣導海報</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職場霸凌防治暨性騷擾防治線上教育訓練專區</a:t>
            </a:r>
            <a:r>
              <a:rPr lang="en-US" altLang="zh-TW" sz="5100" b="1" kern="100" dirty="0">
                <a:latin typeface="+mn-ea"/>
                <a:cs typeface="Times New Roman" panose="02020603050405020304" pitchFamily="18" charset="0"/>
              </a:rPr>
              <a:t>(115</a:t>
            </a:r>
            <a:r>
              <a:rPr lang="zh-TW" altLang="en-US" sz="5100" b="1" kern="100" dirty="0">
                <a:latin typeface="+mn-ea"/>
                <a:cs typeface="Times New Roman" panose="02020603050405020304" pitchFamily="18" charset="0"/>
              </a:rPr>
              <a:t>年必訓</a:t>
            </a:r>
            <a:r>
              <a:rPr lang="en-US" altLang="zh-TW" sz="5100" b="1" kern="100" dirty="0">
                <a:latin typeface="+mn-ea"/>
                <a:cs typeface="Times New Roman" panose="02020603050405020304" pitchFamily="18" charset="0"/>
              </a:rPr>
              <a:t>)</a:t>
            </a:r>
          </a:p>
          <a:p>
            <a:pPr>
              <a:buFont typeface="Wingdings" panose="05000000000000000000" pitchFamily="2" charset="2"/>
              <a:buChar char="Ø"/>
            </a:pPr>
            <a:r>
              <a:rPr lang="zh-TW" altLang="en-US" sz="5100" b="1" kern="100" dirty="0">
                <a:latin typeface="+mn-ea"/>
                <a:cs typeface="Times New Roman" panose="02020603050405020304" pitchFamily="18" charset="0"/>
              </a:rPr>
              <a:t>新訂人事法規宣導</a:t>
            </a:r>
            <a:r>
              <a:rPr lang="en-US" altLang="zh-TW" sz="5100" b="1" kern="100" dirty="0">
                <a:latin typeface="+mn-ea"/>
                <a:cs typeface="Times New Roman" panose="02020603050405020304" pitchFamily="18" charset="0"/>
              </a:rPr>
              <a:t>-</a:t>
            </a:r>
            <a:r>
              <a:rPr lang="zh-TW" altLang="en-US" sz="5100" b="1" kern="100" dirty="0">
                <a:latin typeface="+mn-ea"/>
                <a:cs typeface="Times New Roman" panose="02020603050405020304" pitchFamily="18" charset="0"/>
              </a:rPr>
              <a:t>本校教職員工績效獎勵實施要點</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新訂人事法規宣導</a:t>
            </a:r>
            <a:r>
              <a:rPr lang="en-US" altLang="zh-TW" sz="5100" b="1" kern="100" dirty="0">
                <a:latin typeface="+mn-ea"/>
                <a:cs typeface="Times New Roman" panose="02020603050405020304" pitchFamily="18" charset="0"/>
              </a:rPr>
              <a:t>-</a:t>
            </a:r>
            <a:r>
              <a:rPr lang="zh-TW" altLang="en-US" sz="5100" b="1" kern="100" dirty="0">
                <a:latin typeface="+mn-ea"/>
                <a:cs typeface="Times New Roman" panose="02020603050405020304" pitchFamily="18" charset="0"/>
              </a:rPr>
              <a:t>本校行政人力配置及職務遷調作業要點 </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赴陸港澳地區申請流程宣導</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試辦本校差勤管理措施</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公務員勤休制度宣導</a:t>
            </a:r>
            <a:endParaRPr lang="en-US" altLang="zh-TW" sz="5100" b="1" kern="100" dirty="0">
              <a:latin typeface="+mn-ea"/>
              <a:cs typeface="Times New Roman" panose="02020603050405020304" pitchFamily="18" charset="0"/>
            </a:endParaRPr>
          </a:p>
          <a:p>
            <a:pPr>
              <a:buFont typeface="Wingdings" panose="05000000000000000000" pitchFamily="2" charset="2"/>
              <a:buChar char="Ø"/>
            </a:pPr>
            <a:r>
              <a:rPr lang="zh-TW" altLang="en-US" sz="5100" b="1" kern="100" dirty="0">
                <a:latin typeface="+mn-ea"/>
                <a:cs typeface="Times New Roman" panose="02020603050405020304" pitchFamily="18" charset="0"/>
              </a:rPr>
              <a:t>本校員工協助方案宣導</a:t>
            </a:r>
            <a:endParaRPr lang="en-US" altLang="zh-TW" sz="5100" b="1" kern="100" dirty="0">
              <a:latin typeface="+mn-ea"/>
              <a:cs typeface="Times New Roman" panose="02020603050405020304" pitchFamily="18" charset="0"/>
            </a:endParaRPr>
          </a:p>
          <a:p>
            <a:pPr algn="ctr">
              <a:buFont typeface="Wingdings" panose="05000000000000000000" pitchFamily="2" charset="2"/>
              <a:buChar char="Ø"/>
            </a:pPr>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a:p>
            <a:pPr marL="0" indent="0" algn="ctr">
              <a:buNone/>
            </a:pPr>
            <a:r>
              <a:rPr lang="zh-TW" altLang="en-US" sz="1800" b="0" i="0" u="none" strike="noStrike" baseline="0" dirty="0">
                <a:solidFill>
                  <a:srgbClr val="1F487C"/>
                </a:solidFill>
                <a:latin typeface="標楷體" panose="03000509000000000000" pitchFamily="65" charset="-120"/>
                <a:ea typeface="標楷體" panose="03000509000000000000" pitchFamily="65" charset="-120"/>
              </a:rPr>
              <a:t>       </a:t>
            </a:r>
            <a:endParaRPr lang="en-US" altLang="zh-TW" sz="7200" b="1" kern="100" dirty="0">
              <a:latin typeface="+mn-ea"/>
              <a:cs typeface="Times New Roman" panose="02020603050405020304" pitchFamily="18" charset="0"/>
            </a:endParaRPr>
          </a:p>
          <a:p>
            <a:pPr marL="0" indent="0">
              <a:buNone/>
            </a:pPr>
            <a:endParaRPr lang="en-US" altLang="zh-TW" sz="2000" b="1" kern="100" dirty="0">
              <a:effectLst/>
              <a:latin typeface="+mn-ea"/>
              <a:ea typeface="+mn-ea"/>
              <a:cs typeface="Times New Roman" panose="02020603050405020304" pitchFamily="18" charset="0"/>
            </a:endParaRPr>
          </a:p>
          <a:p>
            <a:pPr marL="0" indent="0" algn="l">
              <a:buNone/>
            </a:pPr>
            <a:endParaRPr lang="zh-TW" altLang="en-US" sz="1800" b="0" i="0" u="none" strike="noStrike" baseline="0" dirty="0">
              <a:solidFill>
                <a:srgbClr val="000000"/>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127B4E3E-1B59-4F4F-B367-757149F643C8}"/>
              </a:ext>
            </a:extLst>
          </p:cNvPr>
          <p:cNvSpPr>
            <a:spLocks noGrp="1"/>
          </p:cNvSpPr>
          <p:nvPr>
            <p:ph type="sldNum" sz="quarter" idx="12"/>
          </p:nvPr>
        </p:nvSpPr>
        <p:spPr/>
        <p:txBody>
          <a:bodyPr/>
          <a:lstStyle/>
          <a:p>
            <a:fld id="{D07F8DCE-0C26-4B78-A4F4-C7C16FDD6A0E}" type="slidenum">
              <a:rPr lang="zh-TW" altLang="en-US" smtClean="0"/>
              <a:t>2</a:t>
            </a:fld>
            <a:endParaRPr lang="zh-TW" altLang="en-US"/>
          </a:p>
        </p:txBody>
      </p:sp>
    </p:spTree>
    <p:extLst>
      <p:ext uri="{BB962C8B-B14F-4D97-AF65-F5344CB8AC3E}">
        <p14:creationId xmlns:p14="http://schemas.microsoft.com/office/powerpoint/2010/main" val="415245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3CE6F5-5271-42DF-8550-DA33B95A8C58}"/>
              </a:ext>
            </a:extLst>
          </p:cNvPr>
          <p:cNvSpPr>
            <a:spLocks noGrp="1"/>
          </p:cNvSpPr>
          <p:nvPr>
            <p:ph type="title"/>
          </p:nvPr>
        </p:nvSpPr>
        <p:spPr>
          <a:xfrm>
            <a:off x="1251678" y="222587"/>
            <a:ext cx="10178322" cy="1162330"/>
          </a:xfrm>
        </p:spPr>
        <p:txBody>
          <a:bodyPr>
            <a:normAutofit fontScale="90000"/>
          </a:bodyPr>
          <a:lstStyle/>
          <a:p>
            <a:pPr algn="ctr"/>
            <a:r>
              <a:rPr lang="zh-TW" altLang="en-US" sz="4400" b="1" kern="100" dirty="0">
                <a:latin typeface="+mn-ea"/>
                <a:ea typeface="+mn-ea"/>
                <a:cs typeface="Times New Roman" panose="02020603050405020304" pitchFamily="18" charset="0"/>
              </a:rPr>
              <a:t>廉政倫理案例宣導</a:t>
            </a:r>
            <a:r>
              <a:rPr lang="zh-TW" altLang="en-US" sz="4400" b="0" i="0" u="none" strike="noStrike" baseline="0" dirty="0">
                <a:solidFill>
                  <a:srgbClr val="000000"/>
                </a:solidFill>
                <a:latin typeface="+mn-ea"/>
                <a:ea typeface="+mn-ea"/>
              </a:rPr>
              <a:t> </a:t>
            </a:r>
            <a:br>
              <a:rPr lang="en-US" altLang="zh-TW" sz="5400" b="0" i="0" u="none" strike="noStrike" baseline="0" dirty="0">
                <a:solidFill>
                  <a:srgbClr val="000000"/>
                </a:solidFill>
                <a:latin typeface="+mn-ea"/>
                <a:ea typeface="+mn-ea"/>
              </a:rPr>
            </a:br>
            <a:r>
              <a:rPr lang="zh-TW" altLang="en-US" sz="2700" b="0" i="0" u="none" strike="noStrike" baseline="0" dirty="0">
                <a:solidFill>
                  <a:srgbClr val="1F487C"/>
                </a:solidFill>
                <a:latin typeface="+mn-ea"/>
                <a:ea typeface="+mn-ea"/>
              </a:rPr>
              <a:t>未實際出差詐領出差旅費刑事責任案件</a:t>
            </a:r>
            <a:br>
              <a:rPr lang="zh-TW" altLang="en-US" sz="5400" b="0" i="0" u="none" strike="noStrike" baseline="0" dirty="0">
                <a:solidFill>
                  <a:srgbClr val="000000"/>
                </a:solidFill>
                <a:latin typeface="+mn-ea"/>
                <a:ea typeface="+mn-ea"/>
              </a:rPr>
            </a:br>
            <a:endParaRPr lang="zh-TW" altLang="en-US" dirty="0"/>
          </a:p>
        </p:txBody>
      </p:sp>
      <p:sp>
        <p:nvSpPr>
          <p:cNvPr id="3" name="內容版面配置區 2">
            <a:extLst>
              <a:ext uri="{FF2B5EF4-FFF2-40B4-BE49-F238E27FC236}">
                <a16:creationId xmlns:a16="http://schemas.microsoft.com/office/drawing/2014/main" id="{7BC2B342-200C-4394-B16C-6B0C7C95F8B6}"/>
              </a:ext>
            </a:extLst>
          </p:cNvPr>
          <p:cNvSpPr>
            <a:spLocks noGrp="1"/>
          </p:cNvSpPr>
          <p:nvPr>
            <p:ph idx="1"/>
          </p:nvPr>
        </p:nvSpPr>
        <p:spPr>
          <a:xfrm>
            <a:off x="1251678" y="1384917"/>
            <a:ext cx="10178322" cy="5313285"/>
          </a:xfrm>
        </p:spPr>
        <p:txBody>
          <a:bodyPr>
            <a:noAutofit/>
          </a:bodyPr>
          <a:lstStyle/>
          <a:p>
            <a:pPr marL="0" indent="0" algn="just">
              <a:buNone/>
            </a:pPr>
            <a:r>
              <a:rPr lang="zh-TW" altLang="en-US" sz="4000" b="1" dirty="0"/>
              <a:t>○○縣政府環保局○稽查員，奉派出差參加研討會未參與及會同稽查未全程參與；卻填寫出差旅費報告表支領</a:t>
            </a:r>
            <a:r>
              <a:rPr lang="en-US" altLang="zh-TW" sz="4000" b="1" dirty="0"/>
              <a:t>3,170</a:t>
            </a:r>
            <a:r>
              <a:rPr lang="zh-TW" altLang="en-US" sz="4000" b="1" dirty="0"/>
              <a:t>元出差旅費用。於調查時自動繳還國庫，案經管轄法院依貪污治罪條例第</a:t>
            </a:r>
            <a:r>
              <a:rPr lang="en-US" altLang="zh-TW" sz="4000" b="1" dirty="0"/>
              <a:t>5</a:t>
            </a:r>
            <a:r>
              <a:rPr lang="zh-TW" altLang="en-US" sz="4000" b="1" dirty="0"/>
              <a:t>條第</a:t>
            </a:r>
            <a:r>
              <a:rPr lang="en-US" altLang="zh-TW" sz="4000" b="1" dirty="0"/>
              <a:t>1</a:t>
            </a:r>
            <a:r>
              <a:rPr lang="zh-TW" altLang="en-US" sz="4000" b="1" dirty="0"/>
              <a:t>項第</a:t>
            </a:r>
            <a:r>
              <a:rPr lang="en-US" altLang="zh-TW" sz="4000" b="1" dirty="0"/>
              <a:t>2</a:t>
            </a:r>
            <a:r>
              <a:rPr lang="zh-TW" altLang="en-US" sz="4000" b="1" dirty="0"/>
              <a:t>款規定，利用職務上之機會詐取財物，判決處有期徒刑</a:t>
            </a:r>
            <a:r>
              <a:rPr lang="en-US" altLang="zh-TW" sz="4000" b="1" dirty="0"/>
              <a:t>2</a:t>
            </a:r>
            <a:r>
              <a:rPr lang="zh-TW" altLang="en-US" sz="4000" b="1" dirty="0"/>
              <a:t>年，褫奪公權</a:t>
            </a:r>
            <a:r>
              <a:rPr lang="en-US" altLang="zh-TW" sz="4000" b="1" dirty="0"/>
              <a:t>1</a:t>
            </a:r>
            <a:r>
              <a:rPr lang="zh-TW" altLang="en-US" sz="4000" b="1" dirty="0"/>
              <a:t>年。</a:t>
            </a:r>
          </a:p>
        </p:txBody>
      </p:sp>
      <p:sp>
        <p:nvSpPr>
          <p:cNvPr id="4" name="投影片編號版面配置區 3">
            <a:extLst>
              <a:ext uri="{FF2B5EF4-FFF2-40B4-BE49-F238E27FC236}">
                <a16:creationId xmlns:a16="http://schemas.microsoft.com/office/drawing/2014/main" id="{B05EE4BB-D6B5-438F-9BD8-4BA6751D89E6}"/>
              </a:ext>
            </a:extLst>
          </p:cNvPr>
          <p:cNvSpPr>
            <a:spLocks noGrp="1"/>
          </p:cNvSpPr>
          <p:nvPr>
            <p:ph type="sldNum" sz="quarter" idx="12"/>
          </p:nvPr>
        </p:nvSpPr>
        <p:spPr/>
        <p:txBody>
          <a:bodyPr/>
          <a:lstStyle/>
          <a:p>
            <a:fld id="{D07F8DCE-0C26-4B78-A4F4-C7C16FDD6A0E}" type="slidenum">
              <a:rPr lang="zh-TW" altLang="en-US" smtClean="0"/>
              <a:t>3</a:t>
            </a:fld>
            <a:endParaRPr lang="zh-TW" altLang="en-US"/>
          </a:p>
        </p:txBody>
      </p:sp>
    </p:spTree>
    <p:extLst>
      <p:ext uri="{BB962C8B-B14F-4D97-AF65-F5344CB8AC3E}">
        <p14:creationId xmlns:p14="http://schemas.microsoft.com/office/powerpoint/2010/main" val="279564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86157-1B47-474A-BDED-7ADBFFA59420}"/>
              </a:ext>
            </a:extLst>
          </p:cNvPr>
          <p:cNvSpPr>
            <a:spLocks noGrp="1"/>
          </p:cNvSpPr>
          <p:nvPr>
            <p:ph type="title"/>
          </p:nvPr>
        </p:nvSpPr>
        <p:spPr/>
        <p:txBody>
          <a:bodyPr>
            <a:normAutofit/>
          </a:bodyPr>
          <a:lstStyle/>
          <a:p>
            <a:pPr algn="ctr"/>
            <a:r>
              <a:rPr lang="zh-TW" altLang="en-US" sz="4000" b="1" kern="100" dirty="0">
                <a:latin typeface="+mn-ea"/>
                <a:ea typeface="+mn-ea"/>
                <a:cs typeface="Times New Roman" panose="02020603050405020304" pitchFamily="18" charset="0"/>
              </a:rPr>
              <a:t>廉政倫理案例宣導</a:t>
            </a:r>
            <a:r>
              <a:rPr lang="zh-TW" altLang="en-US" sz="4000" b="0" i="0" u="none" strike="noStrike" baseline="0" dirty="0">
                <a:solidFill>
                  <a:srgbClr val="000000"/>
                </a:solidFill>
                <a:latin typeface="+mn-ea"/>
                <a:ea typeface="+mn-ea"/>
              </a:rPr>
              <a:t> </a:t>
            </a:r>
            <a:br>
              <a:rPr lang="en-US" altLang="zh-TW" sz="8800" b="0" i="0" u="none" strike="noStrike" baseline="0" dirty="0">
                <a:solidFill>
                  <a:srgbClr val="000000"/>
                </a:solidFill>
                <a:latin typeface="+mn-ea"/>
                <a:ea typeface="+mn-ea"/>
              </a:rPr>
            </a:br>
            <a:r>
              <a:rPr lang="zh-TW" altLang="en-US" sz="2400" b="0" i="0" u="none" strike="noStrike" baseline="0" dirty="0">
                <a:solidFill>
                  <a:srgbClr val="1F487C"/>
                </a:solidFill>
                <a:latin typeface="+mn-ea"/>
                <a:ea typeface="+mn-ea"/>
              </a:rPr>
              <a:t>未實際出差詐領出差旅費刑事責任案件</a:t>
            </a:r>
            <a:endParaRPr lang="zh-TW" altLang="en-US" sz="2400" dirty="0"/>
          </a:p>
        </p:txBody>
      </p:sp>
      <p:sp>
        <p:nvSpPr>
          <p:cNvPr id="3" name="內容版面配置區 2">
            <a:extLst>
              <a:ext uri="{FF2B5EF4-FFF2-40B4-BE49-F238E27FC236}">
                <a16:creationId xmlns:a16="http://schemas.microsoft.com/office/drawing/2014/main" id="{7F72B234-18E8-4AA1-AB6B-DEB4413FFCBB}"/>
              </a:ext>
            </a:extLst>
          </p:cNvPr>
          <p:cNvSpPr>
            <a:spLocks noGrp="1"/>
          </p:cNvSpPr>
          <p:nvPr>
            <p:ph idx="1"/>
          </p:nvPr>
        </p:nvSpPr>
        <p:spPr>
          <a:xfrm>
            <a:off x="1251678" y="1704513"/>
            <a:ext cx="10178322" cy="4980372"/>
          </a:xfrm>
        </p:spPr>
        <p:txBody>
          <a:bodyPr>
            <a:normAutofit/>
          </a:bodyPr>
          <a:lstStyle/>
          <a:p>
            <a:pPr marL="0" indent="0">
              <a:buNone/>
            </a:pPr>
            <a:r>
              <a:rPr lang="zh-TW" altLang="en-US" sz="4800" b="1" dirty="0"/>
              <a:t>國立○○ 大學副教授 ○○○ ，受教育部學測中心委託研究命題改善計畫，未確實出差計 </a:t>
            </a:r>
            <a:r>
              <a:rPr lang="en-US" altLang="zh-TW" sz="4800" b="1" dirty="0"/>
              <a:t>7 </a:t>
            </a:r>
            <a:r>
              <a:rPr lang="zh-TW" altLang="en-US" sz="4800" b="1" dirty="0"/>
              <a:t>次，涉嫌詐領出差旅費 </a:t>
            </a:r>
            <a:r>
              <a:rPr lang="en-US" altLang="zh-TW" sz="4800" b="1" dirty="0"/>
              <a:t>3 </a:t>
            </a:r>
            <a:r>
              <a:rPr lang="zh-TW" altLang="en-US" sz="4800" b="1" dirty="0"/>
              <a:t>萬 </a:t>
            </a:r>
            <a:r>
              <a:rPr lang="en-US" altLang="zh-TW" sz="4800" b="1" dirty="0"/>
              <a:t>2 </a:t>
            </a:r>
            <a:r>
              <a:rPr lang="zh-TW" altLang="en-US" sz="4800" b="1" dirty="0"/>
              <a:t>千多元，案經高雄地檢署依詐欺等罪提起公訴，求處徒刑 </a:t>
            </a:r>
            <a:r>
              <a:rPr lang="en-US" altLang="zh-TW" sz="4800" b="1" dirty="0"/>
              <a:t>4 </a:t>
            </a:r>
            <a:r>
              <a:rPr lang="zh-TW" altLang="en-US" sz="4800" b="1" dirty="0"/>
              <a:t>月。</a:t>
            </a:r>
          </a:p>
        </p:txBody>
      </p:sp>
      <p:sp>
        <p:nvSpPr>
          <p:cNvPr id="4" name="投影片編號版面配置區 3">
            <a:extLst>
              <a:ext uri="{FF2B5EF4-FFF2-40B4-BE49-F238E27FC236}">
                <a16:creationId xmlns:a16="http://schemas.microsoft.com/office/drawing/2014/main" id="{255E17BE-A844-4453-A894-E7D1DF8FA9F9}"/>
              </a:ext>
            </a:extLst>
          </p:cNvPr>
          <p:cNvSpPr>
            <a:spLocks noGrp="1"/>
          </p:cNvSpPr>
          <p:nvPr>
            <p:ph type="sldNum" sz="quarter" idx="12"/>
          </p:nvPr>
        </p:nvSpPr>
        <p:spPr/>
        <p:txBody>
          <a:bodyPr/>
          <a:lstStyle/>
          <a:p>
            <a:fld id="{D07F8DCE-0C26-4B78-A4F4-C7C16FDD6A0E}" type="slidenum">
              <a:rPr lang="zh-TW" altLang="en-US" smtClean="0"/>
              <a:t>4</a:t>
            </a:fld>
            <a:endParaRPr lang="zh-TW" altLang="en-US"/>
          </a:p>
        </p:txBody>
      </p:sp>
    </p:spTree>
    <p:extLst>
      <p:ext uri="{BB962C8B-B14F-4D97-AF65-F5344CB8AC3E}">
        <p14:creationId xmlns:p14="http://schemas.microsoft.com/office/powerpoint/2010/main" val="316093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DA692D2-5191-42F2-8A90-D0F3976C3B1A}"/>
              </a:ext>
            </a:extLst>
          </p:cNvPr>
          <p:cNvSpPr>
            <a:spLocks noGrp="1"/>
          </p:cNvSpPr>
          <p:nvPr>
            <p:ph type="title"/>
          </p:nvPr>
        </p:nvSpPr>
        <p:spPr/>
        <p:txBody>
          <a:bodyPr>
            <a:normAutofit/>
          </a:bodyPr>
          <a:lstStyle/>
          <a:p>
            <a:pPr algn="ctr"/>
            <a:r>
              <a:rPr lang="zh-TW" altLang="en-US" sz="4000" b="1" kern="100" dirty="0">
                <a:latin typeface="+mn-ea"/>
                <a:ea typeface="+mn-ea"/>
                <a:cs typeface="Times New Roman" panose="02020603050405020304" pitchFamily="18" charset="0"/>
              </a:rPr>
              <a:t>廉政倫理案例宣導</a:t>
            </a:r>
            <a:r>
              <a:rPr lang="zh-TW" altLang="en-US" sz="4000" b="0" i="0" u="none" strike="noStrike" baseline="0" dirty="0">
                <a:solidFill>
                  <a:srgbClr val="000000"/>
                </a:solidFill>
                <a:latin typeface="+mn-ea"/>
                <a:ea typeface="+mn-ea"/>
              </a:rPr>
              <a:t> </a:t>
            </a:r>
            <a:br>
              <a:rPr lang="en-US" altLang="zh-TW" sz="8800" b="0" i="0" u="none" strike="noStrike" baseline="0" dirty="0">
                <a:solidFill>
                  <a:srgbClr val="000000"/>
                </a:solidFill>
                <a:latin typeface="+mn-ea"/>
                <a:ea typeface="+mn-ea"/>
              </a:rPr>
            </a:br>
            <a:r>
              <a:rPr lang="zh-TW" altLang="en-US" sz="2400" b="0" i="0" u="none" strike="noStrike" baseline="0" dirty="0">
                <a:solidFill>
                  <a:srgbClr val="1F487C"/>
                </a:solidFill>
                <a:latin typeface="+mn-ea"/>
                <a:ea typeface="+mn-ea"/>
              </a:rPr>
              <a:t>重複申請詐領出差旅費刑事責任案件</a:t>
            </a:r>
            <a:endParaRPr lang="zh-TW" altLang="en-US" sz="2400" dirty="0">
              <a:latin typeface="+mn-ea"/>
              <a:ea typeface="+mn-ea"/>
            </a:endParaRPr>
          </a:p>
        </p:txBody>
      </p:sp>
      <p:sp>
        <p:nvSpPr>
          <p:cNvPr id="3" name="內容版面配置區 2">
            <a:extLst>
              <a:ext uri="{FF2B5EF4-FFF2-40B4-BE49-F238E27FC236}">
                <a16:creationId xmlns:a16="http://schemas.microsoft.com/office/drawing/2014/main" id="{1558D985-D2A2-4A13-AC80-36241930917F}"/>
              </a:ext>
            </a:extLst>
          </p:cNvPr>
          <p:cNvSpPr>
            <a:spLocks noGrp="1"/>
          </p:cNvSpPr>
          <p:nvPr>
            <p:ph idx="1"/>
          </p:nvPr>
        </p:nvSpPr>
        <p:spPr>
          <a:xfrm>
            <a:off x="1251678" y="1722269"/>
            <a:ext cx="10178322" cy="4918228"/>
          </a:xfrm>
        </p:spPr>
        <p:txBody>
          <a:bodyPr>
            <a:normAutofit/>
          </a:bodyPr>
          <a:lstStyle/>
          <a:p>
            <a:pPr marL="0" indent="0" algn="just">
              <a:buNone/>
            </a:pPr>
            <a:r>
              <a:rPr lang="zh-TW" altLang="en-US" sz="4400" b="1" i="0" u="none" strike="noStrike" baseline="0" dirty="0">
                <a:solidFill>
                  <a:schemeClr val="tx1">
                    <a:lumMod val="75000"/>
                    <a:lumOff val="25000"/>
                  </a:schemeClr>
                </a:solidFill>
                <a:latin typeface="+mn-ea"/>
              </a:rPr>
              <a:t>○機關預算委員會○專門委員，任職○○會主任秘書期間，陪同民意代表赴臺灣南部及金門等地參訪，明知其差旅費係由○○部專案核銷，仍利用職權詐領差旅費</a:t>
            </a:r>
            <a:r>
              <a:rPr lang="en-US" altLang="zh-TW" sz="4400" b="1" i="0" u="none" strike="noStrike" baseline="0" dirty="0">
                <a:solidFill>
                  <a:schemeClr val="tx1">
                    <a:lumMod val="75000"/>
                    <a:lumOff val="25000"/>
                  </a:schemeClr>
                </a:solidFill>
                <a:latin typeface="+mn-ea"/>
              </a:rPr>
              <a:t>1,000</a:t>
            </a:r>
            <a:r>
              <a:rPr lang="zh-TW" altLang="en-US" sz="4400" b="1" i="0" u="none" strike="noStrike" baseline="0" dirty="0">
                <a:solidFill>
                  <a:schemeClr val="tx1">
                    <a:lumMod val="75000"/>
                    <a:lumOff val="25000"/>
                  </a:schemeClr>
                </a:solidFill>
                <a:latin typeface="+mn-ea"/>
              </a:rPr>
              <a:t>元，案經管轄法院判決處有期徒刑</a:t>
            </a:r>
            <a:r>
              <a:rPr lang="en-US" altLang="zh-TW" sz="4400" b="1" i="0" u="none" strike="noStrike" baseline="0" dirty="0">
                <a:solidFill>
                  <a:schemeClr val="tx1">
                    <a:lumMod val="75000"/>
                    <a:lumOff val="25000"/>
                  </a:schemeClr>
                </a:solidFill>
                <a:latin typeface="+mn-ea"/>
              </a:rPr>
              <a:t>3</a:t>
            </a:r>
            <a:r>
              <a:rPr lang="zh-TW" altLang="en-US" sz="4400" b="1" i="0" u="none" strike="noStrike" baseline="0" dirty="0">
                <a:solidFill>
                  <a:schemeClr val="tx1">
                    <a:lumMod val="75000"/>
                    <a:lumOff val="25000"/>
                  </a:schemeClr>
                </a:solidFill>
                <a:latin typeface="+mn-ea"/>
              </a:rPr>
              <a:t>年</a:t>
            </a:r>
            <a:r>
              <a:rPr lang="en-US" altLang="zh-TW" sz="4400" b="1" i="0" u="none" strike="noStrike" baseline="0" dirty="0">
                <a:solidFill>
                  <a:schemeClr val="tx1">
                    <a:lumMod val="75000"/>
                    <a:lumOff val="25000"/>
                  </a:schemeClr>
                </a:solidFill>
                <a:latin typeface="+mn-ea"/>
              </a:rPr>
              <a:t>8</a:t>
            </a:r>
            <a:r>
              <a:rPr lang="zh-TW" altLang="en-US" sz="4400" b="1" i="0" u="none" strike="noStrike" baseline="0" dirty="0">
                <a:solidFill>
                  <a:schemeClr val="tx1">
                    <a:lumMod val="75000"/>
                    <a:lumOff val="25000"/>
                  </a:schemeClr>
                </a:solidFill>
                <a:latin typeface="+mn-ea"/>
              </a:rPr>
              <a:t>個月，褫奪公權</a:t>
            </a:r>
            <a:r>
              <a:rPr lang="en-US" altLang="zh-TW" sz="4400" b="1" i="0" u="none" strike="noStrike" baseline="0" dirty="0">
                <a:solidFill>
                  <a:schemeClr val="tx1">
                    <a:lumMod val="75000"/>
                    <a:lumOff val="25000"/>
                  </a:schemeClr>
                </a:solidFill>
                <a:latin typeface="+mn-ea"/>
              </a:rPr>
              <a:t>2</a:t>
            </a:r>
            <a:r>
              <a:rPr lang="zh-TW" altLang="en-US" sz="4400" b="1" i="0" u="none" strike="noStrike" baseline="0" dirty="0">
                <a:solidFill>
                  <a:schemeClr val="tx1">
                    <a:lumMod val="75000"/>
                    <a:lumOff val="25000"/>
                  </a:schemeClr>
                </a:solidFill>
                <a:latin typeface="+mn-ea"/>
              </a:rPr>
              <a:t>年。</a:t>
            </a:r>
            <a:endParaRPr lang="zh-TW" altLang="en-US" sz="4400" b="1" dirty="0">
              <a:solidFill>
                <a:schemeClr val="tx1">
                  <a:lumMod val="75000"/>
                  <a:lumOff val="25000"/>
                </a:schemeClr>
              </a:solidFill>
              <a:latin typeface="+mn-ea"/>
            </a:endParaRPr>
          </a:p>
        </p:txBody>
      </p:sp>
      <p:sp>
        <p:nvSpPr>
          <p:cNvPr id="2" name="投影片編號版面配置區 1">
            <a:extLst>
              <a:ext uri="{FF2B5EF4-FFF2-40B4-BE49-F238E27FC236}">
                <a16:creationId xmlns:a16="http://schemas.microsoft.com/office/drawing/2014/main" id="{0BDEC73F-AEAF-4F8B-92FD-1D940DB07C0C}"/>
              </a:ext>
            </a:extLst>
          </p:cNvPr>
          <p:cNvSpPr>
            <a:spLocks noGrp="1"/>
          </p:cNvSpPr>
          <p:nvPr>
            <p:ph type="sldNum" sz="quarter" idx="12"/>
          </p:nvPr>
        </p:nvSpPr>
        <p:spPr/>
        <p:txBody>
          <a:bodyPr/>
          <a:lstStyle/>
          <a:p>
            <a:fld id="{D07F8DCE-0C26-4B78-A4F4-C7C16FDD6A0E}" type="slidenum">
              <a:rPr lang="zh-TW" altLang="en-US" smtClean="0"/>
              <a:t>5</a:t>
            </a:fld>
            <a:endParaRPr lang="zh-TW" altLang="en-US"/>
          </a:p>
        </p:txBody>
      </p:sp>
    </p:spTree>
    <p:extLst>
      <p:ext uri="{BB962C8B-B14F-4D97-AF65-F5344CB8AC3E}">
        <p14:creationId xmlns:p14="http://schemas.microsoft.com/office/powerpoint/2010/main" val="3001035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CF0F58-857F-45C2-8E05-DD5C79EEE458}"/>
              </a:ext>
            </a:extLst>
          </p:cNvPr>
          <p:cNvSpPr>
            <a:spLocks noGrp="1"/>
          </p:cNvSpPr>
          <p:nvPr>
            <p:ph type="title"/>
          </p:nvPr>
        </p:nvSpPr>
        <p:spPr>
          <a:xfrm>
            <a:off x="1578989" y="544398"/>
            <a:ext cx="9601200" cy="1485900"/>
          </a:xfrm>
        </p:spPr>
        <p:txBody>
          <a:bodyPr>
            <a:normAutofit fontScale="90000"/>
          </a:bodyPr>
          <a:lstStyle/>
          <a:p>
            <a:br>
              <a:rPr lang="en-US" altLang="zh-TW" dirty="0"/>
            </a:br>
            <a:br>
              <a:rPr lang="en-US" altLang="zh-TW" dirty="0"/>
            </a:br>
            <a:br>
              <a:rPr lang="en-US" altLang="zh-TW" dirty="0"/>
            </a:br>
            <a:endParaRPr lang="zh-TW" altLang="en-US" dirty="0"/>
          </a:p>
        </p:txBody>
      </p:sp>
      <p:pic>
        <p:nvPicPr>
          <p:cNvPr id="13" name="內容版面配置區 12">
            <a:extLst>
              <a:ext uri="{FF2B5EF4-FFF2-40B4-BE49-F238E27FC236}">
                <a16:creationId xmlns:a16="http://schemas.microsoft.com/office/drawing/2014/main" id="{1C4AED30-8AE9-4042-A813-7FAB68161D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5554" y="97507"/>
            <a:ext cx="6617616" cy="6760493"/>
          </a:xfrm>
        </p:spPr>
      </p:pic>
      <p:sp>
        <p:nvSpPr>
          <p:cNvPr id="3" name="投影片編號版面配置區 2">
            <a:extLst>
              <a:ext uri="{FF2B5EF4-FFF2-40B4-BE49-F238E27FC236}">
                <a16:creationId xmlns:a16="http://schemas.microsoft.com/office/drawing/2014/main" id="{5E28CF8B-531A-4157-91D5-FAC4C6880929}"/>
              </a:ext>
            </a:extLst>
          </p:cNvPr>
          <p:cNvSpPr>
            <a:spLocks noGrp="1"/>
          </p:cNvSpPr>
          <p:nvPr>
            <p:ph type="sldNum" sz="quarter" idx="12"/>
          </p:nvPr>
        </p:nvSpPr>
        <p:spPr/>
        <p:txBody>
          <a:bodyPr/>
          <a:lstStyle/>
          <a:p>
            <a:fld id="{D07F8DCE-0C26-4B78-A4F4-C7C16FDD6A0E}" type="slidenum">
              <a:rPr lang="zh-TW" altLang="en-US" smtClean="0"/>
              <a:t>6</a:t>
            </a:fld>
            <a:endParaRPr lang="zh-TW" altLang="en-US"/>
          </a:p>
        </p:txBody>
      </p:sp>
      <p:sp>
        <p:nvSpPr>
          <p:cNvPr id="7" name="文字方塊 6">
            <a:extLst>
              <a:ext uri="{FF2B5EF4-FFF2-40B4-BE49-F238E27FC236}">
                <a16:creationId xmlns:a16="http://schemas.microsoft.com/office/drawing/2014/main" id="{95D77D30-FCDB-4BEC-BB77-CCB02179DDEC}"/>
              </a:ext>
            </a:extLst>
          </p:cNvPr>
          <p:cNvSpPr txBox="1"/>
          <p:nvPr/>
        </p:nvSpPr>
        <p:spPr>
          <a:xfrm>
            <a:off x="6742521" y="5990436"/>
            <a:ext cx="6094428" cy="646331"/>
          </a:xfrm>
          <a:prstGeom prst="rect">
            <a:avLst/>
          </a:prstGeom>
          <a:noFill/>
        </p:spPr>
        <p:txBody>
          <a:bodyPr wrap="square">
            <a:spAutoFit/>
          </a:bodyPr>
          <a:lstStyle/>
          <a:p>
            <a:pPr algn="ctr"/>
            <a:r>
              <a:rPr lang="zh-TW" altLang="en-US" b="1" dirty="0"/>
              <a:t>職場暴力諮詢、申訴洽辦單位</a:t>
            </a:r>
            <a:r>
              <a:rPr lang="en-US" altLang="zh-TW" b="1" dirty="0"/>
              <a:t>:</a:t>
            </a:r>
            <a:r>
              <a:rPr lang="zh-TW" altLang="en-US" b="1" dirty="0"/>
              <a:t>本校環安中心</a:t>
            </a:r>
            <a:endParaRPr lang="en-US" altLang="zh-TW" b="1" dirty="0"/>
          </a:p>
          <a:p>
            <a:pPr algn="ctr"/>
            <a:r>
              <a:rPr lang="zh-TW" altLang="en-US" b="1" dirty="0"/>
              <a:t>申訴專線</a:t>
            </a:r>
            <a:r>
              <a:rPr lang="en-US" altLang="zh-TW" b="1" dirty="0"/>
              <a:t>:04-2393-5215</a:t>
            </a:r>
            <a:endParaRPr lang="zh-TW" altLang="en-US" b="1" dirty="0"/>
          </a:p>
        </p:txBody>
      </p:sp>
    </p:spTree>
    <p:extLst>
      <p:ext uri="{BB962C8B-B14F-4D97-AF65-F5344CB8AC3E}">
        <p14:creationId xmlns:p14="http://schemas.microsoft.com/office/powerpoint/2010/main" val="158848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A4AE2CE3-87C6-47C7-9996-C3DA43D5B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3717" y="120278"/>
            <a:ext cx="4574796" cy="5507523"/>
          </a:xfrm>
        </p:spPr>
      </p:pic>
      <p:sp>
        <p:nvSpPr>
          <p:cNvPr id="2" name="投影片編號版面配置區 1">
            <a:extLst>
              <a:ext uri="{FF2B5EF4-FFF2-40B4-BE49-F238E27FC236}">
                <a16:creationId xmlns:a16="http://schemas.microsoft.com/office/drawing/2014/main" id="{F0DA2E60-AE5B-4F68-A733-79FC3C0A01FE}"/>
              </a:ext>
            </a:extLst>
          </p:cNvPr>
          <p:cNvSpPr>
            <a:spLocks noGrp="1"/>
          </p:cNvSpPr>
          <p:nvPr>
            <p:ph type="sldNum" sz="quarter" idx="12"/>
          </p:nvPr>
        </p:nvSpPr>
        <p:spPr/>
        <p:txBody>
          <a:bodyPr/>
          <a:lstStyle/>
          <a:p>
            <a:fld id="{D07F8DCE-0C26-4B78-A4F4-C7C16FDD6A0E}" type="slidenum">
              <a:rPr lang="zh-TW" altLang="en-US" smtClean="0"/>
              <a:t>7</a:t>
            </a:fld>
            <a:endParaRPr lang="zh-TW" altLang="en-US"/>
          </a:p>
        </p:txBody>
      </p:sp>
      <p:sp>
        <p:nvSpPr>
          <p:cNvPr id="11" name="文字方塊 10">
            <a:extLst>
              <a:ext uri="{FF2B5EF4-FFF2-40B4-BE49-F238E27FC236}">
                <a16:creationId xmlns:a16="http://schemas.microsoft.com/office/drawing/2014/main" id="{1E3D5C39-E4A8-48CF-808A-BAEE57D7B849}"/>
              </a:ext>
            </a:extLst>
          </p:cNvPr>
          <p:cNvSpPr txBox="1"/>
          <p:nvPr/>
        </p:nvSpPr>
        <p:spPr>
          <a:xfrm>
            <a:off x="2888877" y="5731745"/>
            <a:ext cx="6094428" cy="923330"/>
          </a:xfrm>
          <a:prstGeom prst="rect">
            <a:avLst/>
          </a:prstGeom>
          <a:noFill/>
        </p:spPr>
        <p:txBody>
          <a:bodyPr wrap="square">
            <a:spAutoFit/>
          </a:bodyPr>
          <a:lstStyle/>
          <a:p>
            <a:pPr algn="ctr"/>
            <a:r>
              <a:rPr lang="zh-TW" altLang="en-US" b="1" dirty="0"/>
              <a:t>性騷擾防治洽辦單位</a:t>
            </a:r>
            <a:r>
              <a:rPr lang="en-US" altLang="zh-TW" b="1" dirty="0"/>
              <a:t>:</a:t>
            </a:r>
            <a:r>
              <a:rPr lang="zh-TW" altLang="en-US" b="1" dirty="0"/>
              <a:t>人事室</a:t>
            </a:r>
            <a:br>
              <a:rPr lang="zh-TW" altLang="en-US" b="1" dirty="0"/>
            </a:br>
            <a:r>
              <a:rPr lang="zh-TW" altLang="en-US" b="1" dirty="0"/>
              <a:t>申訴專線</a:t>
            </a:r>
            <a:r>
              <a:rPr lang="en-US" altLang="zh-TW" b="1" dirty="0"/>
              <a:t>:04-2392-6758</a:t>
            </a:r>
            <a:br>
              <a:rPr lang="en-US" altLang="zh-TW" b="1" dirty="0"/>
            </a:br>
            <a:r>
              <a:rPr lang="zh-TW" altLang="en-US" b="1" dirty="0"/>
              <a:t>郵件信箱</a:t>
            </a:r>
            <a:r>
              <a:rPr lang="en-US" altLang="zh-TW" b="1" dirty="0"/>
              <a:t>:personnel@ncut.edu.tw</a:t>
            </a:r>
            <a:endParaRPr lang="zh-TW" altLang="en-US" b="1" dirty="0"/>
          </a:p>
        </p:txBody>
      </p:sp>
    </p:spTree>
    <p:extLst>
      <p:ext uri="{BB962C8B-B14F-4D97-AF65-F5344CB8AC3E}">
        <p14:creationId xmlns:p14="http://schemas.microsoft.com/office/powerpoint/2010/main" val="176984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DE15F6-DC5D-48B9-90F1-E69B879E7F12}"/>
              </a:ext>
            </a:extLst>
          </p:cNvPr>
          <p:cNvSpPr>
            <a:spLocks noGrp="1"/>
          </p:cNvSpPr>
          <p:nvPr>
            <p:ph type="title"/>
          </p:nvPr>
        </p:nvSpPr>
        <p:spPr>
          <a:xfrm>
            <a:off x="848412" y="389971"/>
            <a:ext cx="11343588" cy="646978"/>
          </a:xfrm>
        </p:spPr>
        <p:txBody>
          <a:bodyPr>
            <a:normAutofit fontScale="90000"/>
          </a:bodyPr>
          <a:lstStyle/>
          <a:p>
            <a:r>
              <a:rPr lang="zh-TW" altLang="en-US" sz="3600" b="1" kern="100" dirty="0">
                <a:latin typeface="+mn-ea"/>
                <a:ea typeface="+mn-ea"/>
                <a:cs typeface="Times New Roman" panose="02020603050405020304" pitchFamily="18" charset="0"/>
              </a:rPr>
              <a:t>職場霸凌防治暨性騷擾防治線上教育訓練專區</a:t>
            </a:r>
            <a:r>
              <a:rPr lang="en-US" altLang="zh-TW" sz="3600" b="1" kern="100" dirty="0">
                <a:latin typeface="+mn-ea"/>
                <a:ea typeface="+mn-ea"/>
                <a:cs typeface="Times New Roman" panose="02020603050405020304" pitchFamily="18" charset="0"/>
              </a:rPr>
              <a:t>(115</a:t>
            </a:r>
            <a:r>
              <a:rPr lang="zh-TW" altLang="en-US" sz="3600" b="1" kern="100" dirty="0">
                <a:latin typeface="+mn-ea"/>
                <a:ea typeface="+mn-ea"/>
                <a:cs typeface="Times New Roman" panose="02020603050405020304" pitchFamily="18" charset="0"/>
              </a:rPr>
              <a:t>年必訓</a:t>
            </a:r>
            <a:r>
              <a:rPr lang="en-US" altLang="zh-TW" sz="3600" b="1" kern="100" dirty="0">
                <a:latin typeface="+mn-ea"/>
                <a:ea typeface="+mn-ea"/>
                <a:cs typeface="Times New Roman" panose="02020603050405020304" pitchFamily="18" charset="0"/>
              </a:rPr>
              <a:t>)</a:t>
            </a:r>
            <a:br>
              <a:rPr lang="en-US" altLang="zh-TW" sz="3600" b="1" kern="100" dirty="0">
                <a:latin typeface="+mn-ea"/>
                <a:ea typeface="+mn-ea"/>
                <a:cs typeface="Times New Roman" panose="02020603050405020304" pitchFamily="18" charset="0"/>
              </a:rPr>
            </a:br>
            <a:br>
              <a:rPr lang="zh-TW" altLang="en-US" dirty="0"/>
            </a:br>
            <a:endParaRPr lang="zh-TW" altLang="en-US" dirty="0"/>
          </a:p>
        </p:txBody>
      </p:sp>
      <p:pic>
        <p:nvPicPr>
          <p:cNvPr id="5" name="內容版面配置區 4">
            <a:extLst>
              <a:ext uri="{FF2B5EF4-FFF2-40B4-BE49-F238E27FC236}">
                <a16:creationId xmlns:a16="http://schemas.microsoft.com/office/drawing/2014/main" id="{B733AC4A-E3FC-4334-AA18-6423D094EAF1}"/>
              </a:ext>
            </a:extLst>
          </p:cNvPr>
          <p:cNvPicPr>
            <a:picLocks noGrp="1" noChangeAspect="1"/>
          </p:cNvPicPr>
          <p:nvPr>
            <p:ph idx="1"/>
          </p:nvPr>
        </p:nvPicPr>
        <p:blipFill>
          <a:blip r:embed="rId3"/>
          <a:stretch>
            <a:fillRect/>
          </a:stretch>
        </p:blipFill>
        <p:spPr>
          <a:xfrm>
            <a:off x="1706540" y="1152907"/>
            <a:ext cx="6709880" cy="5580667"/>
          </a:xfrm>
        </p:spPr>
      </p:pic>
      <p:sp>
        <p:nvSpPr>
          <p:cNvPr id="3" name="投影片編號版面配置區 2">
            <a:extLst>
              <a:ext uri="{FF2B5EF4-FFF2-40B4-BE49-F238E27FC236}">
                <a16:creationId xmlns:a16="http://schemas.microsoft.com/office/drawing/2014/main" id="{6B844B8E-45A6-4496-87C1-40C0C7CDD501}"/>
              </a:ext>
            </a:extLst>
          </p:cNvPr>
          <p:cNvSpPr>
            <a:spLocks noGrp="1"/>
          </p:cNvSpPr>
          <p:nvPr>
            <p:ph type="sldNum" sz="quarter" idx="12"/>
          </p:nvPr>
        </p:nvSpPr>
        <p:spPr/>
        <p:txBody>
          <a:bodyPr/>
          <a:lstStyle/>
          <a:p>
            <a:fld id="{D07F8DCE-0C26-4B78-A4F4-C7C16FDD6A0E}" type="slidenum">
              <a:rPr lang="zh-TW" altLang="en-US" smtClean="0"/>
              <a:t>8</a:t>
            </a:fld>
            <a:endParaRPr lang="zh-TW" altLang="en-US"/>
          </a:p>
        </p:txBody>
      </p:sp>
      <p:pic>
        <p:nvPicPr>
          <p:cNvPr id="4" name="內容版面配置區 4">
            <a:extLst>
              <a:ext uri="{FF2B5EF4-FFF2-40B4-BE49-F238E27FC236}">
                <a16:creationId xmlns:a16="http://schemas.microsoft.com/office/drawing/2014/main" id="{7D3AE009-A40B-45AB-B596-88B213B82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353" y="3527439"/>
            <a:ext cx="3157407" cy="3157407"/>
          </a:xfrm>
          <a:prstGeom prst="rect">
            <a:avLst/>
          </a:prstGeom>
        </p:spPr>
      </p:pic>
    </p:spTree>
    <p:extLst>
      <p:ext uri="{BB962C8B-B14F-4D97-AF65-F5344CB8AC3E}">
        <p14:creationId xmlns:p14="http://schemas.microsoft.com/office/powerpoint/2010/main" val="171423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33B5B6-2962-45DB-83B7-C3710101DFCA}"/>
              </a:ext>
            </a:extLst>
          </p:cNvPr>
          <p:cNvSpPr>
            <a:spLocks noGrp="1"/>
          </p:cNvSpPr>
          <p:nvPr>
            <p:ph type="title"/>
          </p:nvPr>
        </p:nvSpPr>
        <p:spPr>
          <a:xfrm>
            <a:off x="779767" y="128408"/>
            <a:ext cx="10887473" cy="600381"/>
          </a:xfrm>
        </p:spPr>
        <p:txBody>
          <a:bodyPr>
            <a:normAutofit fontScale="90000"/>
          </a:bodyPr>
          <a:lstStyle/>
          <a:p>
            <a:r>
              <a:rPr lang="zh-TW" altLang="en-US" b="1" dirty="0">
                <a:solidFill>
                  <a:schemeClr val="tx1">
                    <a:lumMod val="75000"/>
                    <a:lumOff val="25000"/>
                  </a:schemeClr>
                </a:solidFill>
              </a:rPr>
              <a:t>新訂人事法規宣導</a:t>
            </a:r>
            <a:r>
              <a:rPr lang="en-US" altLang="zh-TW" b="1" dirty="0">
                <a:solidFill>
                  <a:schemeClr val="tx1">
                    <a:lumMod val="75000"/>
                    <a:lumOff val="25000"/>
                  </a:schemeClr>
                </a:solidFill>
              </a:rPr>
              <a:t>-</a:t>
            </a:r>
            <a:r>
              <a:rPr lang="zh-TW" altLang="en-US" b="1" dirty="0">
                <a:solidFill>
                  <a:schemeClr val="tx1">
                    <a:lumMod val="75000"/>
                    <a:lumOff val="25000"/>
                  </a:schemeClr>
                </a:solidFill>
              </a:rPr>
              <a:t>本校教職員工績效獎勵實施要點</a:t>
            </a:r>
            <a:r>
              <a:rPr lang="en-US" altLang="zh-TW" b="1" dirty="0">
                <a:solidFill>
                  <a:schemeClr val="tx1">
                    <a:lumMod val="75000"/>
                    <a:lumOff val="25000"/>
                  </a:schemeClr>
                </a:solidFill>
              </a:rPr>
              <a:t>(115.1.1)</a:t>
            </a:r>
            <a:endParaRPr lang="zh-TW" altLang="en-US" b="1" dirty="0">
              <a:solidFill>
                <a:schemeClr val="tx1">
                  <a:lumMod val="75000"/>
                  <a:lumOff val="25000"/>
                </a:schemeClr>
              </a:solidFill>
            </a:endParaRPr>
          </a:p>
        </p:txBody>
      </p:sp>
      <p:sp>
        <p:nvSpPr>
          <p:cNvPr id="38" name="內容版面配置區 37">
            <a:extLst>
              <a:ext uri="{FF2B5EF4-FFF2-40B4-BE49-F238E27FC236}">
                <a16:creationId xmlns:a16="http://schemas.microsoft.com/office/drawing/2014/main" id="{864752A9-FF30-4DD0-ACE5-415AE8DDEB43}"/>
              </a:ext>
            </a:extLst>
          </p:cNvPr>
          <p:cNvSpPr>
            <a:spLocks noGrp="1"/>
          </p:cNvSpPr>
          <p:nvPr>
            <p:ph idx="1"/>
          </p:nvPr>
        </p:nvSpPr>
        <p:spPr>
          <a:xfrm>
            <a:off x="1395653" y="683594"/>
            <a:ext cx="10887473" cy="6167411"/>
          </a:xfrm>
        </p:spPr>
        <p:txBody>
          <a:bodyPr>
            <a:normAutofit fontScale="77500" lnSpcReduction="20000"/>
          </a:bodyPr>
          <a:lstStyle/>
          <a:p>
            <a:pPr marL="0" indent="0">
              <a:buNone/>
            </a:pPr>
            <a:r>
              <a:rPr lang="zh-TW" altLang="en-US" sz="3000" b="1" dirty="0">
                <a:solidFill>
                  <a:schemeClr val="accent1"/>
                </a:solidFill>
              </a:rPr>
              <a:t>  個人績優獎勵</a:t>
            </a:r>
          </a:p>
          <a:p>
            <a:pPr marL="0" indent="0">
              <a:buNone/>
            </a:pPr>
            <a:r>
              <a:rPr lang="zh-TW" altLang="en-US" sz="2400" b="1" dirty="0"/>
              <a:t>遴選名額</a:t>
            </a:r>
            <a:r>
              <a:rPr lang="zh-TW" altLang="en-US" sz="2400" dirty="0"/>
              <a:t>：全校在職人數 </a:t>
            </a:r>
            <a:r>
              <a:rPr lang="en-US" altLang="zh-TW" sz="2400" b="1" dirty="0"/>
              <a:t>5%</a:t>
            </a:r>
            <a:r>
              <a:rPr lang="zh-TW" altLang="en-US" sz="2400" dirty="0"/>
              <a:t> 以內。</a:t>
            </a:r>
          </a:p>
          <a:p>
            <a:pPr marL="0" indent="0">
              <a:buNone/>
            </a:pPr>
            <a:r>
              <a:rPr lang="zh-TW" altLang="en-US" sz="2400" b="1" dirty="0"/>
              <a:t>資格條件</a:t>
            </a:r>
            <a:r>
              <a:rPr lang="zh-TW" altLang="en-US" sz="2400" dirty="0"/>
              <a:t>：</a:t>
            </a:r>
          </a:p>
          <a:p>
            <a:pPr marL="742950" lvl="1" indent="-285750">
              <a:buFont typeface="Arial" panose="020B0604020202020204" pitchFamily="34" charset="0"/>
              <a:buChar char="•"/>
            </a:pPr>
            <a:r>
              <a:rPr lang="zh-TW" altLang="en-US" sz="2400" dirty="0"/>
              <a:t>最近一年考核列「甲等」以上（或成績優良）且未受任何處分。</a:t>
            </a:r>
          </a:p>
          <a:p>
            <a:pPr marL="742950" lvl="1" indent="-285750">
              <a:buFont typeface="Arial" panose="020B0604020202020204" pitchFamily="34" charset="0"/>
              <a:buChar char="•"/>
            </a:pPr>
            <a:r>
              <a:rPr lang="zh-TW" altLang="en-US" sz="2400" b="1" dirty="0"/>
              <a:t>友善條件</a:t>
            </a:r>
            <a:r>
              <a:rPr lang="zh-TW" altLang="en-US" sz="2400" dirty="0"/>
              <a:t>：育嬰、傷病、安胎留職停薪者，不受考核年度限制。</a:t>
            </a:r>
          </a:p>
          <a:p>
            <a:pPr marL="742950" lvl="1" indent="-285750">
              <a:buFont typeface="Arial" panose="020B0604020202020204" pitchFamily="34" charset="0"/>
              <a:buChar char="•"/>
            </a:pPr>
            <a:r>
              <a:rPr lang="zh-TW" altLang="en-US" sz="2400" b="1" dirty="0"/>
              <a:t>限制</a:t>
            </a:r>
            <a:r>
              <a:rPr lang="zh-TW" altLang="en-US" sz="2400" dirty="0"/>
              <a:t>：前 </a:t>
            </a:r>
            <a:r>
              <a:rPr lang="en-US" altLang="zh-TW" sz="2400" dirty="0"/>
              <a:t>3 </a:t>
            </a:r>
            <a:r>
              <a:rPr lang="zh-TW" altLang="en-US" sz="2400" dirty="0"/>
              <a:t>年內受刑事、懲戒或申誡以上處分者不得參與。</a:t>
            </a:r>
          </a:p>
          <a:p>
            <a:pPr marL="0" indent="0">
              <a:buNone/>
            </a:pPr>
            <a:r>
              <a:rPr lang="zh-TW" altLang="en-US" sz="2400" b="1" dirty="0"/>
              <a:t>績優指標</a:t>
            </a:r>
            <a:r>
              <a:rPr lang="en-US" altLang="zh-TW" sz="2400" b="1" dirty="0"/>
              <a:t>:</a:t>
            </a:r>
            <a:r>
              <a:rPr lang="zh-TW" altLang="en-US" sz="2400" dirty="0"/>
              <a:t>獲獎爭光、研訂計畫、革新成效、流程精簡、克服艱巨、熱忱服務、災害處理、品德楷模。</a:t>
            </a:r>
            <a:endParaRPr lang="en-US" altLang="zh-TW" sz="2400" dirty="0"/>
          </a:p>
          <a:p>
            <a:pPr marL="0" indent="0">
              <a:buNone/>
            </a:pPr>
            <a:r>
              <a:rPr lang="zh-TW" altLang="en-US" sz="2400" b="1" dirty="0"/>
              <a:t>遴選程序</a:t>
            </a:r>
            <a:r>
              <a:rPr lang="zh-TW" altLang="en-US" sz="2400" dirty="0"/>
              <a:t>：每年</a:t>
            </a:r>
            <a:r>
              <a:rPr lang="en-US" altLang="zh-TW" sz="2400" dirty="0"/>
              <a:t>12</a:t>
            </a:r>
            <a:r>
              <a:rPr lang="zh-TW" altLang="en-US" sz="2400" dirty="0"/>
              <a:t>月辦理，採計當年度績效。</a:t>
            </a:r>
          </a:p>
          <a:p>
            <a:pPr marL="742950" lvl="1" indent="-285750">
              <a:buFont typeface="Arial" panose="020B0604020202020204" pitchFamily="34" charset="0"/>
              <a:buChar char="•"/>
            </a:pPr>
            <a:r>
              <a:rPr lang="zh-TW" altLang="en-US" sz="2400" dirty="0"/>
              <a:t>各單位推薦事蹟。</a:t>
            </a:r>
          </a:p>
          <a:p>
            <a:pPr marL="742950" lvl="1" indent="-285750">
              <a:buFont typeface="Arial" panose="020B0604020202020204" pitchFamily="34" charset="0"/>
              <a:buChar char="•"/>
            </a:pPr>
            <a:r>
              <a:rPr lang="zh-TW" altLang="en-US" sz="2400" dirty="0"/>
              <a:t>人事室辦理去識別化編碼。</a:t>
            </a:r>
          </a:p>
          <a:p>
            <a:pPr marL="742950" lvl="1" indent="-285750">
              <a:buFont typeface="Arial" panose="020B0604020202020204" pitchFamily="34" charset="0"/>
              <a:buChar char="•"/>
            </a:pPr>
            <a:r>
              <a:rPr lang="zh-TW" altLang="en-US" sz="2400" dirty="0"/>
              <a:t>行政會議一級單位主管、副主管以無記名連記法圈選。</a:t>
            </a:r>
          </a:p>
          <a:p>
            <a:pPr marL="742950" lvl="1" indent="-285750">
              <a:buFont typeface="Arial" panose="020B0604020202020204" pitchFamily="34" charset="0"/>
              <a:buChar char="•"/>
            </a:pPr>
            <a:r>
              <a:rPr lang="zh-TW" altLang="en-US" sz="2400" dirty="0"/>
              <a:t>獲行政會議圈選得票數超過出席主管過半數始獲選，送考績及甄審委員會確認。</a:t>
            </a:r>
          </a:p>
          <a:p>
            <a:pPr marL="742950" lvl="1" indent="-285750">
              <a:buFont typeface="Arial" panose="020B0604020202020204" pitchFamily="34" charset="0"/>
              <a:buChar char="•"/>
            </a:pPr>
            <a:r>
              <a:rPr lang="zh-TW" altLang="en-US" sz="2400" dirty="0"/>
              <a:t>校長核定。</a:t>
            </a:r>
          </a:p>
          <a:p>
            <a:pPr marL="0" indent="0">
              <a:buNone/>
            </a:pPr>
            <a:r>
              <a:rPr lang="zh-TW" altLang="en-US" sz="2400" b="1" dirty="0"/>
              <a:t>獎勵方式</a:t>
            </a:r>
            <a:r>
              <a:rPr lang="zh-TW" altLang="en-US" sz="2400" dirty="0"/>
              <a:t>：新臺幣 </a:t>
            </a:r>
            <a:r>
              <a:rPr lang="en-US" altLang="zh-TW" sz="2400" b="1" dirty="0"/>
              <a:t>1 </a:t>
            </a:r>
            <a:r>
              <a:rPr lang="zh-TW" altLang="en-US" sz="2400" b="1" dirty="0"/>
              <a:t>萬元</a:t>
            </a:r>
            <a:r>
              <a:rPr lang="zh-TW" altLang="en-US" sz="2400" dirty="0"/>
              <a:t> 及 </a:t>
            </a:r>
            <a:r>
              <a:rPr lang="zh-TW" altLang="en-US" sz="2400" b="1" dirty="0"/>
              <a:t>公假 </a:t>
            </a:r>
            <a:r>
              <a:rPr lang="en-US" altLang="zh-TW" sz="2400" b="1" dirty="0"/>
              <a:t>3 </a:t>
            </a:r>
            <a:r>
              <a:rPr lang="zh-TW" altLang="en-US" sz="2400" b="1" dirty="0"/>
              <a:t>天</a:t>
            </a:r>
            <a:r>
              <a:rPr lang="zh-TW" altLang="en-US" sz="2400" dirty="0"/>
              <a:t>。由校長於集會場合公開頒發獎狀一幀。</a:t>
            </a:r>
          </a:p>
          <a:p>
            <a:pPr marL="0" indent="0">
              <a:buNone/>
            </a:pPr>
            <a:r>
              <a:rPr lang="zh-TW" altLang="en-US" sz="2400" b="1" dirty="0"/>
              <a:t>撤銷規定</a:t>
            </a:r>
            <a:r>
              <a:rPr lang="zh-TW" altLang="en-US" sz="2400" dirty="0"/>
              <a:t>：獲選個人 </a:t>
            </a:r>
            <a:r>
              <a:rPr lang="en-US" altLang="zh-TW" sz="2400" dirty="0"/>
              <a:t>3 </a:t>
            </a:r>
            <a:r>
              <a:rPr lang="zh-TW" altLang="en-US" sz="2400" dirty="0"/>
              <a:t>年內發現事蹟不實或受處分者，撤銷資格並追繳獎金、獎狀及未實施之公</a:t>
            </a:r>
            <a:endParaRPr lang="en-US" altLang="zh-TW" sz="2400" dirty="0"/>
          </a:p>
          <a:p>
            <a:pPr marL="0" indent="0">
              <a:buNone/>
            </a:pPr>
            <a:r>
              <a:rPr lang="zh-TW" altLang="en-US" sz="2400" dirty="0"/>
              <a:t> 假不予實施。</a:t>
            </a:r>
          </a:p>
          <a:p>
            <a:endParaRPr lang="zh-TW" altLang="en-US" dirty="0"/>
          </a:p>
        </p:txBody>
      </p:sp>
      <p:sp>
        <p:nvSpPr>
          <p:cNvPr id="4" name="投影片編號版面配置區 3">
            <a:extLst>
              <a:ext uri="{FF2B5EF4-FFF2-40B4-BE49-F238E27FC236}">
                <a16:creationId xmlns:a16="http://schemas.microsoft.com/office/drawing/2014/main" id="{BFF3F470-2CA3-410D-96CC-9AD79AEF93A3}"/>
              </a:ext>
            </a:extLst>
          </p:cNvPr>
          <p:cNvSpPr>
            <a:spLocks noGrp="1"/>
          </p:cNvSpPr>
          <p:nvPr>
            <p:ph type="sldNum" sz="quarter" idx="12"/>
          </p:nvPr>
        </p:nvSpPr>
        <p:spPr>
          <a:xfrm>
            <a:off x="0" y="787782"/>
            <a:ext cx="779767" cy="365125"/>
          </a:xfrm>
        </p:spPr>
        <p:txBody>
          <a:bodyPr/>
          <a:lstStyle/>
          <a:p>
            <a:fld id="{D07F8DCE-0C26-4B78-A4F4-C7C16FDD6A0E}" type="slidenum">
              <a:rPr lang="zh-TW" altLang="en-US" smtClean="0"/>
              <a:t>9</a:t>
            </a:fld>
            <a:endParaRPr lang="zh-TW" altLang="en-US"/>
          </a:p>
        </p:txBody>
      </p:sp>
    </p:spTree>
    <p:extLst>
      <p:ext uri="{BB962C8B-B14F-4D97-AF65-F5344CB8AC3E}">
        <p14:creationId xmlns:p14="http://schemas.microsoft.com/office/powerpoint/2010/main" val="4239652135"/>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絲縷</Template>
  <TotalTime>21526</TotalTime>
  <Words>2503</Words>
  <Application>Microsoft Office PowerPoint</Application>
  <PresentationFormat>寬螢幕</PresentationFormat>
  <Paragraphs>218</Paragraphs>
  <Slides>19</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標楷體</vt:lpstr>
      <vt:lpstr>Arial</vt:lpstr>
      <vt:lpstr>Calibri</vt:lpstr>
      <vt:lpstr>Century Gothic</vt:lpstr>
      <vt:lpstr>Wingdings</vt:lpstr>
      <vt:lpstr>Wingdings 3</vt:lpstr>
      <vt:lpstr>絲縷</vt:lpstr>
      <vt:lpstr>115年度 業務宣導 </vt:lpstr>
      <vt:lpstr>宣導事項</vt:lpstr>
      <vt:lpstr>廉政倫理案例宣導  未實際出差詐領出差旅費刑事責任案件 </vt:lpstr>
      <vt:lpstr>廉政倫理案例宣導  未實際出差詐領出差旅費刑事責任案件</vt:lpstr>
      <vt:lpstr>廉政倫理案例宣導  重複申請詐領出差旅費刑事責任案件</vt:lpstr>
      <vt:lpstr>   </vt:lpstr>
      <vt:lpstr>PowerPoint 簡報</vt:lpstr>
      <vt:lpstr>職場霸凌防治暨性騷擾防治線上教育訓練專區(115年必訓)  </vt:lpstr>
      <vt:lpstr>新訂人事法規宣導-本校教職員工績效獎勵實施要點(115.1.1)</vt:lpstr>
      <vt:lpstr>PowerPoint 簡報</vt:lpstr>
      <vt:lpstr>PowerPoint 簡報</vt:lpstr>
      <vt:lpstr>PowerPoint 簡報</vt:lpstr>
      <vt:lpstr>PowerPoint 簡報</vt:lpstr>
      <vt:lpstr>赴陸港澳地區申請流程宣導   </vt:lpstr>
      <vt:lpstr>試辦本校差勤管理措施</vt:lpstr>
      <vt:lpstr>試辦本校差勤管理措施</vt:lpstr>
      <vt:lpstr>PowerPoint 簡報</vt:lpstr>
      <vt:lpstr>PowerPoint 簡報</vt:lpstr>
      <vt:lpstr>本校員工協助方案-心理諮商服務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164</cp:revision>
  <cp:lastPrinted>2026-02-23T08:03:45Z</cp:lastPrinted>
  <dcterms:created xsi:type="dcterms:W3CDTF">2025-03-12T05:27:25Z</dcterms:created>
  <dcterms:modified xsi:type="dcterms:W3CDTF">2026-04-07T08:37:11Z</dcterms:modified>
</cp:coreProperties>
</file>