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681" r:id="rId1"/>
  </p:sldMasterIdLst>
  <p:sldIdLst>
    <p:sldId id="257" r:id="rId2"/>
    <p:sldId id="258" r:id="rId3"/>
    <p:sldId id="259" r:id="rId4"/>
    <p:sldId id="260" r:id="rId5"/>
    <p:sldId id="273" r:id="rId6"/>
    <p:sldId id="274" r:id="rId7"/>
    <p:sldId id="263" r:id="rId8"/>
    <p:sldId id="264" r:id="rId9"/>
    <p:sldId id="265" r:id="rId10"/>
    <p:sldId id="275" r:id="rId11"/>
    <p:sldId id="276" r:id="rId12"/>
    <p:sldId id="277" r:id="rId13"/>
    <p:sldId id="278" r:id="rId14"/>
  </p:sldIdLst>
  <p:sldSz cx="18288000" cy="10287000"/>
  <p:notesSz cx="18288000" cy="10287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46710" y="365761"/>
            <a:ext cx="17586960" cy="956690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4970" y="1323564"/>
            <a:ext cx="14950440" cy="438912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108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4295" y="5804452"/>
            <a:ext cx="13151790" cy="2082248"/>
          </a:xfrm>
        </p:spPr>
        <p:txBody>
          <a:bodyPr>
            <a:normAutofit/>
          </a:bodyPr>
          <a:lstStyle>
            <a:lvl1pPr marL="0" indent="0" algn="ctr">
              <a:buNone/>
              <a:defRPr sz="3300">
                <a:solidFill>
                  <a:srgbClr val="FFFFFF"/>
                </a:solidFill>
              </a:defRPr>
            </a:lvl1pPr>
            <a:lvl2pPr marL="685800" indent="0" algn="ctr">
              <a:buNone/>
              <a:defRPr sz="3300"/>
            </a:lvl2pPr>
            <a:lvl3pPr marL="1371600" indent="0" algn="ctr">
              <a:buNone/>
              <a:defRPr sz="3300"/>
            </a:lvl3pPr>
            <a:lvl4pPr marL="2057400" indent="0" algn="ctr">
              <a:buNone/>
              <a:defRPr sz="3000"/>
            </a:lvl4pPr>
            <a:lvl5pPr marL="2743200" indent="0" algn="ctr">
              <a:buNone/>
              <a:defRPr sz="3000"/>
            </a:lvl5pPr>
            <a:lvl6pPr marL="3429000" indent="0" algn="ctr">
              <a:buNone/>
              <a:defRPr sz="3000"/>
            </a:lvl6pPr>
            <a:lvl7pPr marL="4114800" indent="0" algn="ctr">
              <a:buNone/>
              <a:defRPr sz="3000"/>
            </a:lvl7pPr>
            <a:lvl8pPr marL="4800600" indent="0" algn="ctr">
              <a:buNone/>
              <a:defRPr sz="3000"/>
            </a:lvl8pPr>
            <a:lvl9pPr marL="5486400" indent="0" algn="ctr">
              <a:buNone/>
              <a:defRPr sz="3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  <p:cxnSp>
        <p:nvCxnSpPr>
          <p:cNvPr id="8" name="Straight Connector 7"/>
          <p:cNvCxnSpPr/>
          <p:nvPr/>
        </p:nvCxnSpPr>
        <p:spPr>
          <a:xfrm>
            <a:off x="2967991" y="5600700"/>
            <a:ext cx="12344402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28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138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1143000"/>
            <a:ext cx="3486150" cy="81153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4500" y="1143000"/>
            <a:ext cx="11144250" cy="81153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883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194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636" y="1760363"/>
            <a:ext cx="14950440" cy="438912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108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4892" y="6231780"/>
            <a:ext cx="13153644" cy="2045709"/>
          </a:xfrm>
        </p:spPr>
        <p:txBody>
          <a:bodyPr anchor="t">
            <a:normAutofit/>
          </a:bodyPr>
          <a:lstStyle>
            <a:lvl1pPr marL="0" indent="0" algn="ctr">
              <a:buNone/>
              <a:defRPr sz="3300">
                <a:solidFill>
                  <a:schemeClr val="accent1"/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  <p:cxnSp>
        <p:nvCxnSpPr>
          <p:cNvPr id="7" name="Straight Connector 6"/>
          <p:cNvCxnSpPr/>
          <p:nvPr/>
        </p:nvCxnSpPr>
        <p:spPr>
          <a:xfrm>
            <a:off x="2971801" y="6030612"/>
            <a:ext cx="1234440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40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4500" y="3086098"/>
            <a:ext cx="7132320" cy="6035040"/>
          </a:xfrm>
        </p:spPr>
        <p:txBody>
          <a:bodyPr/>
          <a:lstStyle>
            <a:lvl1pPr>
              <a:defRPr sz="33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01418" y="3086100"/>
            <a:ext cx="7132320" cy="6035040"/>
          </a:xfrm>
        </p:spPr>
        <p:txBody>
          <a:bodyPr/>
          <a:lstStyle>
            <a:lvl1pPr>
              <a:defRPr sz="33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7515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500" y="3002266"/>
            <a:ext cx="7132320" cy="116586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14500" y="4082225"/>
            <a:ext cx="7132320" cy="5074920"/>
          </a:xfrm>
        </p:spPr>
        <p:txBody>
          <a:bodyPr/>
          <a:lstStyle>
            <a:lvl1pPr>
              <a:defRPr sz="33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403760" y="2998548"/>
            <a:ext cx="7132320" cy="116586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03760" y="4078983"/>
            <a:ext cx="7132320" cy="5074920"/>
          </a:xfrm>
        </p:spPr>
        <p:txBody>
          <a:bodyPr/>
          <a:lstStyle>
            <a:lvl1pPr>
              <a:defRPr sz="33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8533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928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396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1645920"/>
            <a:ext cx="5897880" cy="260604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6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239" y="1645920"/>
            <a:ext cx="7818120" cy="699516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4500" y="4251960"/>
            <a:ext cx="5897880" cy="45262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500"/>
              </a:spcBef>
              <a:buNone/>
              <a:defRPr sz="255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53969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1645920"/>
            <a:ext cx="5897880" cy="260604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6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19872" y="1604771"/>
            <a:ext cx="9148572" cy="72009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42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4500" y="4251960"/>
            <a:ext cx="5897880" cy="43205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500"/>
              </a:spcBef>
              <a:buNone/>
              <a:defRPr sz="255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818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46710" y="365761"/>
            <a:ext cx="17586960" cy="956690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500" y="914400"/>
            <a:ext cx="14813280" cy="20345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501" y="3086100"/>
            <a:ext cx="14809307" cy="6057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14494" y="9335743"/>
            <a:ext cx="3493611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23722" y="9335743"/>
            <a:ext cx="7076661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94296" y="9335743"/>
            <a:ext cx="2559326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984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82" r:id="rId1"/>
    <p:sldLayoutId id="2147484683" r:id="rId2"/>
    <p:sldLayoutId id="2147484684" r:id="rId3"/>
    <p:sldLayoutId id="2147484685" r:id="rId4"/>
    <p:sldLayoutId id="2147484686" r:id="rId5"/>
    <p:sldLayoutId id="2147484687" r:id="rId6"/>
    <p:sldLayoutId id="2147484688" r:id="rId7"/>
    <p:sldLayoutId id="2147484689" r:id="rId8"/>
    <p:sldLayoutId id="2147484690" r:id="rId9"/>
    <p:sldLayoutId id="2147484691" r:id="rId10"/>
    <p:sldLayoutId id="2147484692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274320" algn="l" defTabSz="1371600" rtl="0" eaLnBrk="1" latinLnBrk="0" hangingPunct="1">
        <a:lnSpc>
          <a:spcPct val="90000"/>
        </a:lnSpc>
        <a:spcBef>
          <a:spcPts val="2100"/>
        </a:spcBef>
        <a:buClr>
          <a:schemeClr val="accent1"/>
        </a:buClr>
        <a:buSzPct val="80000"/>
        <a:buFont typeface="Corbel" pitchFamily="34" charset="0"/>
        <a:buChar char="•"/>
        <a:defRPr sz="33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74320" algn="l" defTabSz="13716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3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097280" indent="-274320" algn="l" defTabSz="13716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508760" indent="-274320" algn="l" defTabSz="13716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920240" indent="-274320" algn="l" defTabSz="13716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400000" indent="-342900" algn="l" defTabSz="13716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2850000" indent="-342900" algn="l" defTabSz="13716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3300000" indent="-342900" algn="l" defTabSz="13716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3750000" indent="-342900" algn="l" defTabSz="13716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ons.judicial.gov.tw/docdata.aspx?fid=100&amp;id=310966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moj.gov.tw/LawClass/LawSingle.aspx?pcode=S0020038&amp;flno=1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moj.gov.tw/LawClass/LawAll.aspx?pcode=S011004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5494" y="2915205"/>
            <a:ext cx="13877305" cy="5788025"/>
          </a:xfrm>
          <a:custGeom>
            <a:avLst/>
            <a:gdLst/>
            <a:ahLst/>
            <a:cxnLst/>
            <a:rect l="l" t="t" r="r" b="b"/>
            <a:pathLst>
              <a:path w="13407390" h="5788025">
                <a:moveTo>
                  <a:pt x="0" y="0"/>
                </a:moveTo>
                <a:lnTo>
                  <a:pt x="13406880" y="0"/>
                </a:lnTo>
                <a:lnTo>
                  <a:pt x="13406880" y="5787793"/>
                </a:lnTo>
                <a:lnTo>
                  <a:pt x="0" y="57877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05495" y="657204"/>
            <a:ext cx="13256260" cy="1254831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3495" rIns="0" bIns="0" rtlCol="0">
            <a:spAutoFit/>
          </a:bodyPr>
          <a:lstStyle/>
          <a:p>
            <a:pPr marL="459740">
              <a:lnSpc>
                <a:spcPct val="100000"/>
              </a:lnSpc>
              <a:spcBef>
                <a:spcPts val="185"/>
              </a:spcBef>
            </a:pPr>
            <a:r>
              <a:rPr lang="zh-TW" altLang="en-US" sz="8000"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</a:t>
            </a:r>
            <a:r>
              <a:rPr lang="zh-TW" altLang="en-US" sz="8000" spc="-1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景</a:t>
            </a:r>
            <a:endParaRPr sz="8000" spc="-1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6800" y="2324100"/>
            <a:ext cx="16002000" cy="6250429"/>
          </a:xfrm>
          <a:prstGeom prst="rect">
            <a:avLst/>
          </a:prstGeom>
        </p:spPr>
        <p:txBody>
          <a:bodyPr vert="horz" wrap="square" lIns="0" tIns="622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0"/>
              </a:spcBef>
            </a:pPr>
            <a:r>
              <a:rPr sz="7050" b="1" spc="30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司法院釋字第</a:t>
            </a:r>
            <a:r>
              <a:rPr sz="7050" b="1" spc="305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785</a:t>
            </a:r>
            <a:r>
              <a:rPr sz="7050" b="1" spc="30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號解釋</a:t>
            </a:r>
            <a:r>
              <a:rPr lang="zh-TW" altLang="en-US" sz="7050" b="1" spc="-290" dirty="0">
                <a:solidFill>
                  <a:srgbClr val="003DA7"/>
                </a:solidFill>
                <a:latin typeface="微軟正黑體"/>
                <a:cs typeface="微軟正黑體"/>
              </a:rPr>
              <a:t>：</a:t>
            </a:r>
            <a:r>
              <a:rPr sz="7050" b="1" spc="30" dirty="0" err="1">
                <a:solidFill>
                  <a:srgbClr val="FF3131"/>
                </a:solidFill>
                <a:latin typeface="微軟正黑體"/>
                <a:cs typeface="微軟正黑體"/>
              </a:rPr>
              <a:t>健康</a:t>
            </a:r>
            <a:r>
              <a:rPr sz="7050" b="1" spc="35" dirty="0" err="1">
                <a:solidFill>
                  <a:srgbClr val="FF3131"/>
                </a:solidFill>
                <a:latin typeface="微軟正黑體"/>
                <a:cs typeface="微軟正黑體"/>
              </a:rPr>
              <a:t>權</a:t>
            </a:r>
            <a:endParaRPr sz="7050" dirty="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3970"/>
              </a:spcBef>
            </a:pPr>
            <a:r>
              <a:rPr sz="5900" spc="-10" dirty="0" err="1">
                <a:solidFill>
                  <a:srgbClr val="004AAC"/>
                </a:solidFill>
                <a:latin typeface="微軟正黑體"/>
                <a:cs typeface="微軟正黑體"/>
              </a:rPr>
              <a:t>訂定框架性規範</a:t>
            </a:r>
            <a:r>
              <a:rPr sz="5900" spc="275" dirty="0">
                <a:solidFill>
                  <a:srgbClr val="004AAC"/>
                </a:solidFill>
                <a:latin typeface="微軟正黑體"/>
                <a:cs typeface="微軟正黑體"/>
              </a:rPr>
              <a:t>:</a:t>
            </a:r>
            <a:endParaRPr sz="5900" dirty="0">
              <a:latin typeface="微軟正黑體"/>
              <a:cs typeface="微軟正黑體"/>
            </a:endParaRPr>
          </a:p>
          <a:p>
            <a:pPr marL="2143125" marR="4699635" indent="-857250">
              <a:lnSpc>
                <a:spcPts val="7650"/>
              </a:lnSpc>
              <a:spcBef>
                <a:spcPts val="350"/>
              </a:spcBef>
              <a:buFont typeface="Wingdings 2" panose="05020102010507070707" pitchFamily="18" charset="2"/>
              <a:buChar char=""/>
            </a:pPr>
            <a:r>
              <a:rPr sz="5900" spc="-10" dirty="0" err="1">
                <a:solidFill>
                  <a:srgbClr val="004AAC"/>
                </a:solidFill>
                <a:latin typeface="微軟正黑體"/>
                <a:cs typeface="微軟正黑體"/>
              </a:rPr>
              <a:t>服勤時數之合理上</a:t>
            </a:r>
            <a:r>
              <a:rPr sz="5900" spc="-5" dirty="0" err="1">
                <a:solidFill>
                  <a:srgbClr val="004AAC"/>
                </a:solidFill>
                <a:latin typeface="微軟正黑體"/>
                <a:cs typeface="微軟正黑體"/>
              </a:rPr>
              <a:t>限</a:t>
            </a:r>
            <a:r>
              <a:rPr sz="5900" spc="-5" dirty="0">
                <a:solidFill>
                  <a:srgbClr val="004AAC"/>
                </a:solidFill>
                <a:latin typeface="微軟正黑體"/>
                <a:cs typeface="微軟正黑體"/>
              </a:rPr>
              <a:t> </a:t>
            </a:r>
            <a:endParaRPr lang="en-US" sz="5900" spc="-5" dirty="0">
              <a:solidFill>
                <a:srgbClr val="004AAC"/>
              </a:solidFill>
              <a:latin typeface="微軟正黑體"/>
              <a:cs typeface="微軟正黑體"/>
            </a:endParaRPr>
          </a:p>
          <a:p>
            <a:pPr marL="2143125" marR="4699635" indent="-857250">
              <a:lnSpc>
                <a:spcPts val="7650"/>
              </a:lnSpc>
              <a:spcBef>
                <a:spcPts val="350"/>
              </a:spcBef>
              <a:buFont typeface="Wingdings 2" panose="05020102010507070707" pitchFamily="18" charset="2"/>
              <a:buChar char=""/>
            </a:pPr>
            <a:r>
              <a:rPr sz="5900" spc="-10" dirty="0" err="1">
                <a:solidFill>
                  <a:srgbClr val="004AAC"/>
                </a:solidFill>
                <a:latin typeface="微軟正黑體"/>
                <a:cs typeface="微軟正黑體"/>
              </a:rPr>
              <a:t>服勤與休假之頻</a:t>
            </a:r>
            <a:r>
              <a:rPr sz="5900" spc="-5" dirty="0" err="1">
                <a:solidFill>
                  <a:srgbClr val="004AAC"/>
                </a:solidFill>
                <a:latin typeface="微軟正黑體"/>
                <a:cs typeface="微軟正黑體"/>
              </a:rPr>
              <a:t>率</a:t>
            </a:r>
            <a:endParaRPr lang="en-US" sz="5900" spc="-5" dirty="0">
              <a:solidFill>
                <a:srgbClr val="004AAC"/>
              </a:solidFill>
              <a:latin typeface="微軟正黑體"/>
              <a:cs typeface="微軟正黑體"/>
            </a:endParaRPr>
          </a:p>
          <a:p>
            <a:pPr marL="2143125" marR="4699635" indent="-857250">
              <a:lnSpc>
                <a:spcPts val="7650"/>
              </a:lnSpc>
              <a:spcBef>
                <a:spcPts val="350"/>
              </a:spcBef>
              <a:buFont typeface="Wingdings 2" panose="05020102010507070707" pitchFamily="18" charset="2"/>
              <a:buChar char=""/>
            </a:pPr>
            <a:r>
              <a:rPr sz="5900" spc="-10" dirty="0" err="1">
                <a:solidFill>
                  <a:srgbClr val="004AAC"/>
                </a:solidFill>
                <a:latin typeface="微軟正黑體"/>
                <a:cs typeface="微軟正黑體"/>
              </a:rPr>
              <a:t>服勤⽇中連續休息最低時</a:t>
            </a:r>
            <a:r>
              <a:rPr sz="5900" spc="-5" dirty="0" err="1">
                <a:solidFill>
                  <a:srgbClr val="004AAC"/>
                </a:solidFill>
                <a:latin typeface="微軟正黑體"/>
                <a:cs typeface="微軟正黑體"/>
              </a:rPr>
              <a:t>數</a:t>
            </a:r>
            <a:endParaRPr sz="5900" dirty="0"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7249773" y="3962956"/>
            <a:ext cx="0" cy="5219700"/>
          </a:xfrm>
          <a:custGeom>
            <a:avLst/>
            <a:gdLst/>
            <a:ahLst/>
            <a:cxnLst/>
            <a:rect l="l" t="t" r="r" b="b"/>
            <a:pathLst>
              <a:path h="5219700">
                <a:moveTo>
                  <a:pt x="0" y="0"/>
                </a:moveTo>
                <a:lnTo>
                  <a:pt x="0" y="5219699"/>
                </a:lnTo>
              </a:path>
            </a:pathLst>
          </a:custGeom>
          <a:ln w="1904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5495" y="9182655"/>
            <a:ext cx="16354425" cy="19050"/>
          </a:xfrm>
          <a:custGeom>
            <a:avLst/>
            <a:gdLst/>
            <a:ahLst/>
            <a:cxnLst/>
            <a:rect l="l" t="t" r="r" b="b"/>
            <a:pathLst>
              <a:path w="16354425" h="19050">
                <a:moveTo>
                  <a:pt x="0" y="0"/>
                </a:moveTo>
                <a:lnTo>
                  <a:pt x="16353803" y="0"/>
                </a:lnTo>
                <a:lnTo>
                  <a:pt x="16353803" y="19049"/>
                </a:ln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905495" y="1333239"/>
            <a:ext cx="16440785" cy="1754968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795" rIns="0" bIns="0" rtlCol="0">
            <a:spAutoFit/>
          </a:bodyPr>
          <a:lstStyle/>
          <a:p>
            <a:pPr marL="71120">
              <a:lnSpc>
                <a:spcPts val="5250"/>
              </a:lnSpc>
              <a:tabLst>
                <a:tab pos="1937385" algn="l"/>
              </a:tabLst>
            </a:pPr>
            <a:r>
              <a:rPr lang="en-US" altLang="zh-TW" sz="5400" b="1" spc="-165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Q&amp;A	</a:t>
            </a:r>
            <a:r>
              <a:rPr lang="en-US" altLang="zh-TW" sz="5400" b="1" spc="204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2</a:t>
            </a:r>
            <a:r>
              <a:rPr lang="zh-TW" altLang="en-US" sz="5400" b="1" spc="-5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、每日辦公時數（含延長辦公時數）之</a:t>
            </a:r>
            <a:r>
              <a:rPr lang="zh-TW" altLang="en-US" sz="5400" b="1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上</a:t>
            </a:r>
            <a:r>
              <a:rPr lang="zh-TW" altLang="en-US" sz="5400" b="1" spc="-5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限規定，如遇請假、出差或公假情形，應如何計算</a:t>
            </a:r>
            <a:r>
              <a:rPr lang="zh-TW" altLang="en-US" sz="5400" b="1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？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5229CBFA-BDE8-036F-668D-11D440736F01}"/>
              </a:ext>
            </a:extLst>
          </p:cNvPr>
          <p:cNvSpPr txBox="1"/>
          <p:nvPr/>
        </p:nvSpPr>
        <p:spPr>
          <a:xfrm>
            <a:off x="1778000" y="3546517"/>
            <a:ext cx="14732000" cy="5620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4785" algn="just">
              <a:lnSpc>
                <a:spcPct val="116500"/>
              </a:lnSpc>
              <a:spcBef>
                <a:spcPts val="95"/>
              </a:spcBef>
            </a:pPr>
            <a:r>
              <a:rPr sz="4400" spc="-5" dirty="0">
                <a:latin typeface="微軟正黑體"/>
                <a:cs typeface="微軟正黑體"/>
              </a:rPr>
              <a:t>於機關規定之辦公時間內依相關法規請假，係透過請假⽅</a:t>
            </a:r>
            <a:r>
              <a:rPr sz="4400" dirty="0">
                <a:latin typeface="微軟正黑體"/>
                <a:cs typeface="微軟正黑體"/>
              </a:rPr>
              <a:t>式 </a:t>
            </a:r>
            <a:r>
              <a:rPr sz="4400" spc="-5" dirty="0">
                <a:latin typeface="微軟正黑體"/>
                <a:cs typeface="微軟正黑體"/>
              </a:rPr>
              <a:t>免除法定辦公時間之勞務情形，爰請假時數仍應計⼊當⽇</a:t>
            </a:r>
            <a:r>
              <a:rPr sz="4400" dirty="0">
                <a:latin typeface="微軟正黑體"/>
                <a:cs typeface="微軟正黑體"/>
              </a:rPr>
              <a:t>辦 </a:t>
            </a:r>
            <a:r>
              <a:rPr sz="4400" spc="-5" dirty="0">
                <a:latin typeface="微軟正黑體"/>
                <a:cs typeface="微軟正黑體"/>
              </a:rPr>
              <a:t>公時數計算</a:t>
            </a:r>
            <a:r>
              <a:rPr sz="4400" dirty="0">
                <a:latin typeface="微軟正黑體"/>
                <a:cs typeface="微軟正黑體"/>
              </a:rPr>
              <a:t>。</a:t>
            </a:r>
          </a:p>
          <a:p>
            <a:pPr marL="12700" marR="23495">
              <a:lnSpc>
                <a:spcPts val="6150"/>
              </a:lnSpc>
              <a:spcBef>
                <a:spcPts val="350"/>
              </a:spcBef>
            </a:pPr>
            <a:r>
              <a:rPr sz="4400" spc="-5" dirty="0">
                <a:latin typeface="微軟正黑體"/>
                <a:cs typeface="微軟正黑體"/>
              </a:rPr>
              <a:t>例</a:t>
            </a:r>
            <a:r>
              <a:rPr sz="4400" spc="204" dirty="0">
                <a:latin typeface="微軟正黑體"/>
                <a:cs typeface="微軟正黑體"/>
              </a:rPr>
              <a:t>:</a:t>
            </a:r>
            <a:r>
              <a:rPr sz="4400" spc="-190" dirty="0">
                <a:latin typeface="微軟正黑體"/>
                <a:cs typeface="微軟正黑體"/>
              </a:rPr>
              <a:t> </a:t>
            </a:r>
            <a:r>
              <a:rPr sz="4400" spc="-5" dirty="0">
                <a:latin typeface="微軟正黑體"/>
                <a:cs typeface="微軟正黑體"/>
              </a:rPr>
              <a:t>上午請假半⽇，到班時間為</a:t>
            </a:r>
            <a:r>
              <a:rPr sz="4400" spc="-130" dirty="0">
                <a:latin typeface="微軟正黑體"/>
                <a:cs typeface="微軟正黑體"/>
              </a:rPr>
              <a:t>1300-17</a:t>
            </a:r>
            <a:r>
              <a:rPr lang="en-US" altLang="zh-TW" sz="4400" spc="-130" dirty="0">
                <a:latin typeface="微軟正黑體"/>
                <a:cs typeface="微軟正黑體"/>
              </a:rPr>
              <a:t>0</a:t>
            </a:r>
            <a:r>
              <a:rPr sz="4400" spc="-130" dirty="0">
                <a:latin typeface="微軟正黑體"/>
                <a:cs typeface="微軟正黑體"/>
              </a:rPr>
              <a:t>0，</a:t>
            </a:r>
            <a:r>
              <a:rPr sz="4400" spc="-5" dirty="0">
                <a:latin typeface="微軟正黑體"/>
                <a:cs typeface="微軟正黑體"/>
              </a:rPr>
              <a:t>依服務法及服</a:t>
            </a:r>
            <a:r>
              <a:rPr sz="4400" dirty="0">
                <a:latin typeface="微軟正黑體"/>
                <a:cs typeface="微軟正黑體"/>
              </a:rPr>
              <a:t>勤 </a:t>
            </a:r>
            <a:r>
              <a:rPr sz="4400" spc="-5" dirty="0">
                <a:latin typeface="微軟正黑體"/>
                <a:cs typeface="微軟正黑體"/>
              </a:rPr>
              <a:t>辦法相關規定，延⻑辦公時數連同正常辦公時數不得超過</a:t>
            </a:r>
            <a:r>
              <a:rPr sz="4400" spc="-114" dirty="0">
                <a:latin typeface="微軟正黑體"/>
                <a:cs typeface="微軟正黑體"/>
              </a:rPr>
              <a:t>12</a:t>
            </a:r>
            <a:endParaRPr sz="4400" dirty="0">
              <a:latin typeface="微軟正黑體"/>
              <a:cs typeface="微軟正黑體"/>
            </a:endParaRPr>
          </a:p>
          <a:p>
            <a:pPr marL="12700" marR="5080">
              <a:lnSpc>
                <a:spcPts val="6150"/>
              </a:lnSpc>
            </a:pPr>
            <a:r>
              <a:rPr sz="4400" spc="-5" dirty="0">
                <a:latin typeface="微軟正黑體"/>
                <a:cs typeface="微軟正黑體"/>
              </a:rPr>
              <a:t>⼩時，延⻑辦公時數⾄多以</a:t>
            </a:r>
            <a:r>
              <a:rPr sz="4400" spc="-114" dirty="0">
                <a:latin typeface="微軟正黑體"/>
                <a:cs typeface="微軟正黑體"/>
              </a:rPr>
              <a:t>4</a:t>
            </a:r>
            <a:r>
              <a:rPr sz="4400" spc="-5" dirty="0">
                <a:latin typeface="微軟正黑體"/>
                <a:cs typeface="微軟正黑體"/>
              </a:rPr>
              <a:t>⼩時為</a:t>
            </a:r>
            <a:r>
              <a:rPr sz="4400" dirty="0">
                <a:latin typeface="微軟正黑體"/>
                <a:cs typeface="微軟正黑體"/>
              </a:rPr>
              <a:t>限</a:t>
            </a:r>
            <a:r>
              <a:rPr sz="4400" b="1" spc="-5" dirty="0">
                <a:latin typeface="微軟正黑體"/>
                <a:cs typeface="微軟正黑體"/>
              </a:rPr>
              <a:t>（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請假</a:t>
            </a:r>
            <a:r>
              <a:rPr sz="4400" b="1" spc="-35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⼩時</a:t>
            </a:r>
            <a:r>
              <a:rPr sz="4400" b="1" spc="-705" dirty="0">
                <a:solidFill>
                  <a:srgbClr val="003DA7"/>
                </a:solidFill>
                <a:latin typeface="微軟正黑體"/>
                <a:cs typeface="微軟正黑體"/>
              </a:rPr>
              <a:t>+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辦公</a:t>
            </a:r>
            <a:r>
              <a:rPr sz="4400" b="1" spc="-35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⼩ 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r>
              <a:rPr sz="4400" b="1" spc="-705" dirty="0">
                <a:solidFill>
                  <a:srgbClr val="003DA7"/>
                </a:solidFill>
                <a:latin typeface="微軟正黑體"/>
                <a:cs typeface="微軟正黑體"/>
              </a:rPr>
              <a:t>+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加班</a:t>
            </a:r>
            <a:r>
              <a:rPr sz="4400" b="1" spc="-35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⼩時）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。</a:t>
            </a:r>
            <a:endParaRPr sz="4400" dirty="0">
              <a:latin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898757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7249773" y="3962956"/>
            <a:ext cx="0" cy="5219700"/>
          </a:xfrm>
          <a:custGeom>
            <a:avLst/>
            <a:gdLst/>
            <a:ahLst/>
            <a:cxnLst/>
            <a:rect l="l" t="t" r="r" b="b"/>
            <a:pathLst>
              <a:path h="5219700">
                <a:moveTo>
                  <a:pt x="0" y="0"/>
                </a:moveTo>
                <a:lnTo>
                  <a:pt x="0" y="5219699"/>
                </a:lnTo>
              </a:path>
            </a:pathLst>
          </a:custGeom>
          <a:ln w="1904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5495" y="9182655"/>
            <a:ext cx="16354425" cy="19050"/>
          </a:xfrm>
          <a:custGeom>
            <a:avLst/>
            <a:gdLst/>
            <a:ahLst/>
            <a:cxnLst/>
            <a:rect l="l" t="t" r="r" b="b"/>
            <a:pathLst>
              <a:path w="16354425" h="19050">
                <a:moveTo>
                  <a:pt x="0" y="0"/>
                </a:moveTo>
                <a:lnTo>
                  <a:pt x="16353803" y="0"/>
                </a:lnTo>
                <a:lnTo>
                  <a:pt x="16353803" y="19049"/>
                </a:ln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8">
            <a:extLst>
              <a:ext uri="{FF2B5EF4-FFF2-40B4-BE49-F238E27FC236}">
                <a16:creationId xmlns:a16="http://schemas.microsoft.com/office/drawing/2014/main" id="{31A7337C-9FE6-F9A5-3491-3D0CFD03E2D6}"/>
              </a:ext>
            </a:extLst>
          </p:cNvPr>
          <p:cNvSpPr txBox="1"/>
          <p:nvPr/>
        </p:nvSpPr>
        <p:spPr>
          <a:xfrm>
            <a:off x="905495" y="1551248"/>
            <a:ext cx="16440785" cy="20390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5250"/>
              </a:lnSpc>
              <a:tabLst>
                <a:tab pos="1937385" algn="l"/>
              </a:tabLst>
            </a:pPr>
            <a:r>
              <a:rPr sz="5200" b="1" spc="-165" dirty="0">
                <a:solidFill>
                  <a:srgbClr val="003DA7"/>
                </a:solidFill>
                <a:latin typeface="微軟正黑體"/>
                <a:cs typeface="微軟正黑體"/>
              </a:rPr>
              <a:t>Q&amp;A	</a:t>
            </a:r>
            <a:r>
              <a:rPr lang="en-US" altLang="zh-TW" sz="5200" b="1" spc="204" dirty="0">
                <a:solidFill>
                  <a:srgbClr val="003DA7"/>
                </a:solidFill>
                <a:latin typeface="微軟正黑體"/>
                <a:cs typeface="微軟正黑體"/>
              </a:rPr>
              <a:t>3</a:t>
            </a:r>
            <a:r>
              <a:rPr sz="52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、</a:t>
            </a:r>
            <a:r>
              <a:rPr lang="zh-TW" altLang="en-US" sz="5400" b="1" i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於休息日及放假日奉派</a:t>
            </a:r>
            <a:r>
              <a:rPr lang="en-US" altLang="zh-TW" sz="5400" b="1" i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5400" b="1" i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准</a:t>
            </a:r>
            <a:r>
              <a:rPr lang="en-US" altLang="zh-TW" sz="5400" b="1" i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5400" b="1" i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參加與業務相關之教育訓練，相關受訓時數是否可計入工作時數</a:t>
            </a:r>
            <a:r>
              <a:rPr lang="zh-TW" altLang="en-US" sz="5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5400" b="1" i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又是否應受服勤辦法工時規定所規範</a:t>
            </a:r>
            <a:r>
              <a:rPr lang="en-US" altLang="zh-TW" sz="5400" b="1" i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? </a:t>
            </a:r>
            <a:endParaRPr sz="5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0C42D3C0-419D-3D8B-F537-CBB89D1AB421}"/>
              </a:ext>
            </a:extLst>
          </p:cNvPr>
          <p:cNvSpPr txBox="1"/>
          <p:nvPr/>
        </p:nvSpPr>
        <p:spPr>
          <a:xfrm>
            <a:off x="1588433" y="3489916"/>
            <a:ext cx="15697199" cy="58155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查行政院人事行政總處</a:t>
            </a:r>
            <a:r>
              <a:rPr lang="en-US" altLang="zh-TW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日函說明略以，公務人員經機關指派於法定辦公時間以外執行職務者為加班</a:t>
            </a:r>
            <a:r>
              <a:rPr lang="zh-TW" altLang="en-US" sz="3600" dirty="0">
                <a:solidFill>
                  <a:srgbClr val="1F1F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應依保障法第</a:t>
            </a:r>
            <a:r>
              <a:rPr lang="en-US" altLang="zh-TW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條規定予以補償</a:t>
            </a:r>
            <a:r>
              <a:rPr lang="zh-TW" altLang="en-US" sz="3600" dirty="0">
                <a:solidFill>
                  <a:srgbClr val="1F1F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至於公務人員所參加之活動、訓練或研習性質是否屬於執行職務</a:t>
            </a:r>
            <a:r>
              <a:rPr lang="zh-TW" altLang="en-US" sz="3600" dirty="0">
                <a:solidFill>
                  <a:srgbClr val="1F1F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則宜由服務機關覈實認定辦理。 </a:t>
            </a:r>
            <a:endParaRPr lang="en-US" altLang="zh-TW" sz="3600" b="0" i="0" dirty="0">
              <a:solidFill>
                <a:srgbClr val="1F1F1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本案參加教育訓練之時數</a:t>
            </a:r>
            <a:r>
              <a:rPr lang="zh-TW" altLang="en-US" sz="3600" dirty="0">
                <a:solidFill>
                  <a:srgbClr val="1F1F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如經審認非屬保障法第</a:t>
            </a:r>
            <a:r>
              <a:rPr lang="en-US" altLang="zh-TW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條規範之執行職務</a:t>
            </a:r>
            <a:r>
              <a:rPr lang="zh-TW" altLang="en-US" sz="3600" dirty="0">
                <a:solidFill>
                  <a:srgbClr val="1F1F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則不計入工作時數</a:t>
            </a:r>
            <a:r>
              <a:rPr lang="zh-TW" altLang="en-US" sz="3600" dirty="0">
                <a:solidFill>
                  <a:srgbClr val="1F1F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自不受服勤辦法工時規定之規範。惟考量其係奉派</a:t>
            </a:r>
            <a:r>
              <a:rPr lang="en-US" altLang="zh-TW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准</a:t>
            </a:r>
            <a:r>
              <a:rPr lang="en-US" altLang="zh-TW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於休息日及放假日參加，非自行前往</a:t>
            </a:r>
            <a:r>
              <a:rPr lang="en-US" altLang="zh-TW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仍得由服務機關予以補休。</a:t>
            </a:r>
            <a:r>
              <a:rPr lang="en-US" altLang="zh-TW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該補休性質應視為加班補休以外之「其他補休」</a:t>
            </a:r>
            <a:r>
              <a:rPr lang="en-US" altLang="zh-TW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 </a:t>
            </a:r>
          </a:p>
          <a:p>
            <a:pPr marL="12700" marR="184785" algn="just">
              <a:lnSpc>
                <a:spcPct val="116500"/>
              </a:lnSpc>
              <a:spcBef>
                <a:spcPts val="95"/>
              </a:spcBef>
            </a:pPr>
            <a:r>
              <a:rPr lang="zh-TW" altLang="en-US" sz="3600" b="0" i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en-US" sz="3200" b="0" i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參考資料：行政院人事行政總處</a:t>
            </a:r>
            <a:r>
              <a:rPr lang="en-US" altLang="zh-TW" sz="3200" b="0" i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3200" b="0" i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200" b="0" i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3200" b="0" i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3200" b="0" i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0" i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日總處培字第</a:t>
            </a:r>
            <a:r>
              <a:rPr lang="en-US" altLang="zh-TW" sz="3200" b="0" i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11230289053</a:t>
            </a:r>
            <a:r>
              <a:rPr lang="zh-TW" altLang="en-US" sz="3200" b="0" i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號函 </a:t>
            </a:r>
            <a:endParaRPr lang="zh-TW" altLang="en-US" sz="3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65300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7249773" y="3962956"/>
            <a:ext cx="0" cy="5219700"/>
          </a:xfrm>
          <a:custGeom>
            <a:avLst/>
            <a:gdLst/>
            <a:ahLst/>
            <a:cxnLst/>
            <a:rect l="l" t="t" r="r" b="b"/>
            <a:pathLst>
              <a:path h="5219700">
                <a:moveTo>
                  <a:pt x="0" y="0"/>
                </a:moveTo>
                <a:lnTo>
                  <a:pt x="0" y="5219699"/>
                </a:lnTo>
              </a:path>
            </a:pathLst>
          </a:custGeom>
          <a:ln w="1904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5495" y="9182655"/>
            <a:ext cx="16354425" cy="19050"/>
          </a:xfrm>
          <a:custGeom>
            <a:avLst/>
            <a:gdLst/>
            <a:ahLst/>
            <a:cxnLst/>
            <a:rect l="l" t="t" r="r" b="b"/>
            <a:pathLst>
              <a:path w="16354425" h="19050">
                <a:moveTo>
                  <a:pt x="0" y="0"/>
                </a:moveTo>
                <a:lnTo>
                  <a:pt x="16353803" y="0"/>
                </a:lnTo>
                <a:lnTo>
                  <a:pt x="16353803" y="19049"/>
                </a:ln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id="{7FB257AC-6452-03D7-D77E-2D93807F3E0A}"/>
              </a:ext>
            </a:extLst>
          </p:cNvPr>
          <p:cNvSpPr txBox="1"/>
          <p:nvPr/>
        </p:nvSpPr>
        <p:spPr>
          <a:xfrm>
            <a:off x="923607" y="1687417"/>
            <a:ext cx="16440785" cy="135934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5250"/>
              </a:lnSpc>
              <a:tabLst>
                <a:tab pos="1937385" algn="l"/>
              </a:tabLst>
            </a:pPr>
            <a:r>
              <a:rPr sz="5200" b="1" spc="-165" dirty="0">
                <a:solidFill>
                  <a:srgbClr val="003DA7"/>
                </a:solidFill>
                <a:latin typeface="微軟正黑體"/>
                <a:cs typeface="微軟正黑體"/>
              </a:rPr>
              <a:t>Q&amp;A	</a:t>
            </a:r>
            <a:r>
              <a:rPr lang="en-US" sz="5200" b="1" spc="204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sz="52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、</a:t>
            </a:r>
            <a:r>
              <a:rPr lang="zh-TW" altLang="en-US" sz="5400" b="1" i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下班後使用通訊軟體辦理業務是否應給與加班費</a:t>
            </a:r>
            <a:r>
              <a:rPr lang="en-US" altLang="zh-TW" sz="5400" b="1" i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? </a:t>
            </a:r>
            <a:endParaRPr sz="5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9FA5CA88-9DAE-98FE-09A3-E7080B372926}"/>
              </a:ext>
            </a:extLst>
          </p:cNvPr>
          <p:cNvSpPr txBox="1"/>
          <p:nvPr/>
        </p:nvSpPr>
        <p:spPr>
          <a:xfrm>
            <a:off x="1759887" y="3086100"/>
            <a:ext cx="14732000" cy="62941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AutoNum type="arabicPeriod"/>
            </a:pP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依保障法第</a:t>
            </a:r>
            <a:r>
              <a:rPr lang="en-US" altLang="zh-TW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條第</a:t>
            </a:r>
            <a:r>
              <a:rPr lang="en-US" altLang="zh-TW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項規定</a:t>
            </a:r>
            <a:r>
              <a:rPr lang="zh-TW" altLang="en-US" sz="4400" dirty="0">
                <a:solidFill>
                  <a:srgbClr val="1F1F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公務人員經指派於法定辦公時數以外執行職務者為加班，服務機關應給予加班費、補休假。但因機關預算之限制或必要範圍內之業務需要</a:t>
            </a:r>
            <a:r>
              <a:rPr lang="en-US" altLang="zh-TW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致無法給予加班費、補休假</a:t>
            </a:r>
            <a:r>
              <a:rPr lang="en-US" altLang="zh-TW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應給予公務人員考績</a:t>
            </a:r>
            <a:r>
              <a:rPr lang="en-US" altLang="zh-TW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成、核</a:t>
            </a:r>
            <a:r>
              <a:rPr lang="en-US" altLang="zh-TW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法規所定平時考核之獎勵。 </a:t>
            </a:r>
            <a:endParaRPr lang="en-US" altLang="zh-TW" sz="4400" b="0" i="0" dirty="0">
              <a:solidFill>
                <a:srgbClr val="1F1F1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AutoNum type="arabicPeriod"/>
            </a:pP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如符合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4400" b="1" i="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經指派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4400" b="1" i="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法定辦公時數以外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4400" b="1" i="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執行職務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等加班要件</a:t>
            </a:r>
            <a:r>
              <a:rPr lang="zh-TW" altLang="en-US" sz="4400" dirty="0">
                <a:solidFill>
                  <a:srgbClr val="1F1F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服務機關認屬加班時</a:t>
            </a:r>
            <a:r>
              <a:rPr lang="zh-TW" altLang="en-US" sz="4400" dirty="0">
                <a:solidFill>
                  <a:srgbClr val="1F1F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4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即應依上開規定給予加班補償。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927108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7249773" y="3962956"/>
            <a:ext cx="0" cy="5219700"/>
          </a:xfrm>
          <a:custGeom>
            <a:avLst/>
            <a:gdLst/>
            <a:ahLst/>
            <a:cxnLst/>
            <a:rect l="l" t="t" r="r" b="b"/>
            <a:pathLst>
              <a:path h="5219700">
                <a:moveTo>
                  <a:pt x="0" y="0"/>
                </a:moveTo>
                <a:lnTo>
                  <a:pt x="0" y="5219699"/>
                </a:lnTo>
              </a:path>
            </a:pathLst>
          </a:custGeom>
          <a:ln w="1904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5495" y="9182655"/>
            <a:ext cx="16354425" cy="19050"/>
          </a:xfrm>
          <a:custGeom>
            <a:avLst/>
            <a:gdLst/>
            <a:ahLst/>
            <a:cxnLst/>
            <a:rect l="l" t="t" r="r" b="b"/>
            <a:pathLst>
              <a:path w="16354425" h="19050">
                <a:moveTo>
                  <a:pt x="0" y="0"/>
                </a:moveTo>
                <a:lnTo>
                  <a:pt x="16353803" y="0"/>
                </a:lnTo>
                <a:lnTo>
                  <a:pt x="16353803" y="19049"/>
                </a:ln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8">
            <a:extLst>
              <a:ext uri="{FF2B5EF4-FFF2-40B4-BE49-F238E27FC236}">
                <a16:creationId xmlns:a16="http://schemas.microsoft.com/office/drawing/2014/main" id="{887D20CB-ADD5-A620-B8EC-2637CDFE33D1}"/>
              </a:ext>
            </a:extLst>
          </p:cNvPr>
          <p:cNvSpPr txBox="1"/>
          <p:nvPr/>
        </p:nvSpPr>
        <p:spPr>
          <a:xfrm>
            <a:off x="1066800" y="1333500"/>
            <a:ext cx="16440785" cy="135934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5250"/>
              </a:lnSpc>
              <a:tabLst>
                <a:tab pos="1937385" algn="l"/>
              </a:tabLst>
            </a:pPr>
            <a:r>
              <a:rPr lang="en-US" altLang="zh-TW" sz="5200" b="1" spc="-165" dirty="0">
                <a:solidFill>
                  <a:srgbClr val="003DA7"/>
                </a:solidFill>
                <a:latin typeface="微軟正黑體"/>
                <a:cs typeface="微軟正黑體"/>
              </a:rPr>
              <a:t>Q&amp;A	</a:t>
            </a:r>
            <a:r>
              <a:rPr lang="en-US" altLang="zh-TW" sz="5200" b="1" spc="204" dirty="0">
                <a:solidFill>
                  <a:srgbClr val="003DA7"/>
                </a:solidFill>
                <a:latin typeface="微軟正黑體"/>
                <a:cs typeface="微軟正黑體"/>
              </a:rPr>
              <a:t>5</a:t>
            </a:r>
            <a:r>
              <a:rPr lang="zh-TW" altLang="en-US" sz="52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、</a:t>
            </a:r>
            <a:r>
              <a:rPr lang="zh-TW" altLang="en-US" sz="5400" b="1" i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加班時數無法於補休假期限內補休完畢時，應如何處置</a:t>
            </a:r>
            <a:r>
              <a:rPr lang="zh-TW" altLang="en-US" sz="5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zh-TW" altLang="en-US" sz="5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F6F3C9C-AD95-4D11-EE42-9F02D00B0821}"/>
              </a:ext>
            </a:extLst>
          </p:cNvPr>
          <p:cNvSpPr txBox="1"/>
          <p:nvPr/>
        </p:nvSpPr>
        <p:spPr>
          <a:xfrm>
            <a:off x="1102659" y="2552700"/>
            <a:ext cx="15392393" cy="7504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r>
              <a:rPr lang="zh-TW" altLang="en-US" sz="3600" b="0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依公務人員保障法</a:t>
            </a:r>
            <a:endParaRPr lang="en-US" altLang="zh-TW" sz="3600" b="0" i="0" dirty="0">
              <a:solidFill>
                <a:srgbClr val="1F1F1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endParaRPr lang="zh-TW" altLang="zh-TW" sz="1800" b="0" i="0" u="none" strike="noStrike" dirty="0">
              <a:effectLst/>
              <a:latin typeface="Arial" panose="020B0604020202020204" pitchFamily="34" charset="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endParaRPr lang="en-US" altLang="zh-TW" sz="3600" dirty="0">
              <a:solidFill>
                <a:srgbClr val="1F1F1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endParaRPr lang="zh-TW" altLang="zh-TW" sz="1800" b="0" i="0" u="none" strike="noStrike" dirty="0">
              <a:effectLst/>
              <a:latin typeface="Arial" panose="020B0604020202020204" pitchFamily="34" charset="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endParaRPr lang="en-US" altLang="zh-TW" sz="3600" dirty="0">
              <a:solidFill>
                <a:srgbClr val="1F1F1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endParaRPr lang="en-US" altLang="zh-TW" sz="3600" dirty="0">
              <a:solidFill>
                <a:srgbClr val="1F1F1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endParaRPr lang="en-US" altLang="zh-TW" sz="3600" dirty="0">
              <a:solidFill>
                <a:srgbClr val="1F1F1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r>
              <a:rPr lang="zh-TW" altLang="en-US" sz="3200" b="0" i="0" dirty="0">
                <a:solidFill>
                  <a:srgbClr val="34343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前項補休假，應於加班後二年內補休完畢。</a:t>
            </a:r>
            <a:endParaRPr lang="en-US" altLang="zh-TW" sz="3200" b="0" i="0" dirty="0">
              <a:solidFill>
                <a:srgbClr val="343434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r>
              <a:rPr lang="zh-TW" altLang="en-US" sz="3200" i="0" u="sng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例外</a:t>
            </a:r>
            <a:r>
              <a:rPr lang="zh-TW" altLang="en-US" sz="3200" b="0" i="0" dirty="0">
                <a:solidFill>
                  <a:srgbClr val="34343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因機關確實必要範圍內之業務需要，致無法於補休期限內休畢時，應結算計發加班費。</a:t>
            </a:r>
            <a:r>
              <a:rPr lang="zh-TW" altLang="en-US" sz="3200" dirty="0">
                <a:solidFill>
                  <a:srgbClr val="34343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3200" b="0" i="0" dirty="0">
                <a:solidFill>
                  <a:srgbClr val="484848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須舉證曾於補休期限內向機關申請補休，並留存機關曾否准事證， 以為結算要件</a:t>
            </a:r>
            <a:r>
              <a:rPr lang="zh-TW" altLang="en-US" sz="3200" dirty="0">
                <a:solidFill>
                  <a:srgbClr val="34343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dirty="0">
              <a:solidFill>
                <a:srgbClr val="34343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5650" marR="184785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r>
              <a:rPr lang="zh-TW" altLang="en-US" sz="3200" i="0" u="sng" dirty="0">
                <a:solidFill>
                  <a:srgbClr val="34343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再例外</a:t>
            </a:r>
            <a:r>
              <a:rPr lang="zh-TW" altLang="en-US" sz="3200" b="0" i="0" dirty="0">
                <a:solidFill>
                  <a:srgbClr val="343434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因機關預算之限制，致無法以加班費結算，始得以公務人員考績（成、核）法規規定之獎勵結算應補休時數。</a:t>
            </a:r>
            <a:endParaRPr lang="zh-TW" altLang="en-US" sz="3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0FE2B1A1-4852-E1B0-2575-01671DDD6EFB}"/>
              </a:ext>
            </a:extLst>
          </p:cNvPr>
          <p:cNvSpPr/>
          <p:nvPr/>
        </p:nvSpPr>
        <p:spPr>
          <a:xfrm>
            <a:off x="1750357" y="3303310"/>
            <a:ext cx="4267200" cy="16002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經指派於法定辦公時間以外執行職務</a:t>
            </a: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0C2302B4-0AEA-ED09-E28C-142DE840A19D}"/>
              </a:ext>
            </a:extLst>
          </p:cNvPr>
          <p:cNvSpPr/>
          <p:nvPr/>
        </p:nvSpPr>
        <p:spPr>
          <a:xfrm>
            <a:off x="6992463" y="2672426"/>
            <a:ext cx="2729754" cy="108403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加班費</a:t>
            </a: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F8FA3B74-81B0-3C0C-6011-B6AEC008A63D}"/>
              </a:ext>
            </a:extLst>
          </p:cNvPr>
          <p:cNvSpPr/>
          <p:nvPr/>
        </p:nvSpPr>
        <p:spPr>
          <a:xfrm>
            <a:off x="7006328" y="4702366"/>
            <a:ext cx="2729754" cy="108403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補休假</a:t>
            </a:r>
          </a:p>
        </p:txBody>
      </p:sp>
      <p:cxnSp>
        <p:nvCxnSpPr>
          <p:cNvPr id="11" name="接點: 肘形 10">
            <a:extLst>
              <a:ext uri="{FF2B5EF4-FFF2-40B4-BE49-F238E27FC236}">
                <a16:creationId xmlns:a16="http://schemas.microsoft.com/office/drawing/2014/main" id="{7D505687-A91D-D594-9626-877F5883237D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9751344" y="2552700"/>
            <a:ext cx="1035421" cy="62832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接點: 肘形 11">
            <a:extLst>
              <a:ext uri="{FF2B5EF4-FFF2-40B4-BE49-F238E27FC236}">
                <a16:creationId xmlns:a16="http://schemas.microsoft.com/office/drawing/2014/main" id="{A9906FE9-AA99-3F9D-D8D9-9D6C574F0CD3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9768433" y="3181526"/>
            <a:ext cx="1018333" cy="63712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DAD7996F-826E-F62E-BE3E-CFAEEA9D44C4}"/>
              </a:ext>
            </a:extLst>
          </p:cNvPr>
          <p:cNvSpPr/>
          <p:nvPr/>
        </p:nvSpPr>
        <p:spPr>
          <a:xfrm>
            <a:off x="10786765" y="2097079"/>
            <a:ext cx="4191003" cy="91124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§4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按小時基準支給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82DBA51D-F65E-5BB0-5344-0DAB1C29F84D}"/>
              </a:ext>
            </a:extLst>
          </p:cNvPr>
          <p:cNvSpPr/>
          <p:nvPr/>
        </p:nvSpPr>
        <p:spPr>
          <a:xfrm>
            <a:off x="10786766" y="3107628"/>
            <a:ext cx="4191002" cy="14220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§9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經行政院核定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按件、次、 曰金錢給付支給</a:t>
            </a: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6640284C-405B-9359-4242-D4C4F59C046C}"/>
              </a:ext>
            </a:extLst>
          </p:cNvPr>
          <p:cNvSpPr/>
          <p:nvPr/>
        </p:nvSpPr>
        <p:spPr>
          <a:xfrm>
            <a:off x="10724854" y="4702367"/>
            <a:ext cx="4252914" cy="108403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§6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按加班時數核給</a:t>
            </a:r>
          </a:p>
        </p:txBody>
      </p: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93624555-2D9B-57A4-BF4F-3D167EE25731}"/>
              </a:ext>
            </a:extLst>
          </p:cNvPr>
          <p:cNvCxnSpPr>
            <a:stCxn id="5" idx="3"/>
            <a:endCxn id="10" idx="1"/>
          </p:cNvCxnSpPr>
          <p:nvPr/>
        </p:nvCxnSpPr>
        <p:spPr>
          <a:xfrm>
            <a:off x="6017557" y="4103410"/>
            <a:ext cx="988771" cy="1140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F4C14CFD-F66F-90B8-820F-911DD9B6DE0B}"/>
              </a:ext>
            </a:extLst>
          </p:cNvPr>
          <p:cNvCxnSpPr>
            <a:endCxn id="6" idx="1"/>
          </p:cNvCxnSpPr>
          <p:nvPr/>
        </p:nvCxnSpPr>
        <p:spPr>
          <a:xfrm flipV="1">
            <a:off x="6017557" y="3214444"/>
            <a:ext cx="974906" cy="888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821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5495" y="657204"/>
            <a:ext cx="16443960" cy="1906905"/>
          </a:xfrm>
          <a:custGeom>
            <a:avLst/>
            <a:gdLst/>
            <a:ahLst/>
            <a:cxnLst/>
            <a:rect l="l" t="t" r="r" b="b"/>
            <a:pathLst>
              <a:path w="16443960" h="1906905">
                <a:moveTo>
                  <a:pt x="0" y="0"/>
                </a:moveTo>
                <a:lnTo>
                  <a:pt x="16443725" y="0"/>
                </a:lnTo>
                <a:lnTo>
                  <a:pt x="16443725" y="1906518"/>
                </a:lnTo>
                <a:lnTo>
                  <a:pt x="0" y="19065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068" y="2915205"/>
            <a:ext cx="14237732" cy="5866765"/>
          </a:xfrm>
          <a:custGeom>
            <a:avLst/>
            <a:gdLst/>
            <a:ahLst/>
            <a:cxnLst/>
            <a:rect l="l" t="t" r="r" b="b"/>
            <a:pathLst>
              <a:path w="8502015" h="5866765">
                <a:moveTo>
                  <a:pt x="0" y="0"/>
                </a:moveTo>
                <a:lnTo>
                  <a:pt x="8501802" y="0"/>
                </a:lnTo>
                <a:lnTo>
                  <a:pt x="8501802" y="5866472"/>
                </a:lnTo>
                <a:lnTo>
                  <a:pt x="0" y="58664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905495" y="794336"/>
            <a:ext cx="1644396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6230">
              <a:lnSpc>
                <a:spcPct val="100000"/>
              </a:lnSpc>
              <a:spcBef>
                <a:spcPts val="100"/>
              </a:spcBef>
            </a:pPr>
            <a:r>
              <a:rPr sz="8000" spc="-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辦公時數原</a:t>
            </a:r>
            <a:r>
              <a:rPr sz="8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則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905000" y="2701241"/>
            <a:ext cx="13106400" cy="5279266"/>
          </a:xfrm>
          <a:prstGeom prst="rect">
            <a:avLst/>
          </a:prstGeom>
        </p:spPr>
        <p:txBody>
          <a:bodyPr vert="horz" wrap="square" lIns="0" tIns="302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85"/>
              </a:spcBef>
            </a:pPr>
            <a:r>
              <a:rPr sz="5050" b="1" spc="-15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公務員服務法</a:t>
            </a:r>
            <a:r>
              <a:rPr sz="5050" b="1" spc="650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§12Ⅱ</a:t>
            </a:r>
            <a:endParaRPr sz="5050" dirty="0">
              <a:latin typeface="微軟正黑體"/>
              <a:cs typeface="微軟正黑體"/>
            </a:endParaRPr>
          </a:p>
          <a:p>
            <a:pPr marL="1766570" marR="5080" indent="-685800">
              <a:lnSpc>
                <a:spcPct val="109300"/>
              </a:lnSpc>
              <a:spcBef>
                <a:spcPts val="2050"/>
              </a:spcBef>
              <a:buFont typeface="Wingdings 2" panose="05020102010507070707" pitchFamily="18" charset="2"/>
              <a:buChar char=""/>
            </a:pPr>
            <a:r>
              <a:rPr sz="505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每⽇</a:t>
            </a:r>
            <a:r>
              <a:rPr sz="5050" spc="-1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8</a:t>
            </a:r>
            <a:r>
              <a:rPr sz="505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⼩時、每週</a:t>
            </a:r>
            <a:r>
              <a:rPr sz="5050" spc="-1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40</a:t>
            </a:r>
            <a:r>
              <a:rPr sz="5050" spc="2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⼩時</a:t>
            </a:r>
            <a:endParaRPr lang="en-US" sz="5050" spc="25" dirty="0">
              <a:solidFill>
                <a:schemeClr val="accent6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 marL="1766570" marR="5080" indent="-685800">
              <a:lnSpc>
                <a:spcPct val="109300"/>
              </a:lnSpc>
              <a:spcBef>
                <a:spcPts val="2050"/>
              </a:spcBef>
              <a:buFont typeface="Wingdings 2" panose="05020102010507070707" pitchFamily="18" charset="2"/>
              <a:buChar char=""/>
            </a:pP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每⽇正常辦公時數，</a:t>
            </a:r>
            <a:r>
              <a:rPr sz="505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連</a:t>
            </a: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同延⻑辦公時數不得</a:t>
            </a:r>
            <a:r>
              <a:rPr sz="505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超</a:t>
            </a: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過</a:t>
            </a:r>
            <a:r>
              <a:rPr sz="5050" spc="-2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12</a:t>
            </a: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</a:t>
            </a:r>
            <a:r>
              <a:rPr sz="505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時</a:t>
            </a:r>
            <a:endParaRPr lang="en-US" sz="5050" spc="35" dirty="0">
              <a:solidFill>
                <a:schemeClr val="accent6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 marL="1766570" marR="5080" indent="-685800">
              <a:lnSpc>
                <a:spcPct val="109300"/>
              </a:lnSpc>
              <a:spcBef>
                <a:spcPts val="2050"/>
              </a:spcBef>
              <a:buFont typeface="Wingdings 2" panose="05020102010507070707" pitchFamily="18" charset="2"/>
              <a:buChar char=""/>
            </a:pP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每⽉延⻑辦公時數不</a:t>
            </a:r>
            <a:r>
              <a:rPr sz="5050" spc="2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得</a:t>
            </a: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超過</a:t>
            </a:r>
            <a:r>
              <a:rPr sz="5050" spc="-2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60</a:t>
            </a: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</a:t>
            </a:r>
            <a:r>
              <a:rPr sz="505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時</a:t>
            </a:r>
            <a:endParaRPr sz="5050" dirty="0">
              <a:solidFill>
                <a:schemeClr val="accent6">
                  <a:lumMod val="75000"/>
                </a:schemeClr>
              </a:solidFill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5495" y="657204"/>
            <a:ext cx="16443960" cy="1906905"/>
          </a:xfrm>
          <a:custGeom>
            <a:avLst/>
            <a:gdLst/>
            <a:ahLst/>
            <a:cxnLst/>
            <a:rect l="l" t="t" r="r" b="b"/>
            <a:pathLst>
              <a:path w="16443960" h="1906905">
                <a:moveTo>
                  <a:pt x="0" y="0"/>
                </a:moveTo>
                <a:lnTo>
                  <a:pt x="16443725" y="0"/>
                </a:lnTo>
                <a:lnTo>
                  <a:pt x="16443725" y="1906518"/>
                </a:lnTo>
                <a:lnTo>
                  <a:pt x="0" y="19065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905495" y="2914052"/>
            <a:ext cx="15401305" cy="4972648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0" y="0"/>
                </a:moveTo>
                <a:lnTo>
                  <a:pt x="13866671" y="0"/>
                </a:lnTo>
                <a:lnTo>
                  <a:pt x="13866671" y="1589018"/>
                </a:lnTo>
                <a:lnTo>
                  <a:pt x="0" y="15890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6740342" y="9955840"/>
            <a:ext cx="86995" cy="331470"/>
          </a:xfrm>
          <a:custGeom>
            <a:avLst/>
            <a:gdLst/>
            <a:ahLst/>
            <a:cxnLst/>
            <a:rect l="l" t="t" r="r" b="b"/>
            <a:pathLst>
              <a:path w="86994" h="331470">
                <a:moveTo>
                  <a:pt x="86486" y="331158"/>
                </a:moveTo>
                <a:lnTo>
                  <a:pt x="86613" y="331158"/>
                </a:lnTo>
                <a:lnTo>
                  <a:pt x="0" y="0"/>
                </a:lnTo>
                <a:lnTo>
                  <a:pt x="86486" y="331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5523244" y="6945195"/>
            <a:ext cx="42545" cy="363220"/>
          </a:xfrm>
          <a:custGeom>
            <a:avLst/>
            <a:gdLst/>
            <a:ahLst/>
            <a:cxnLst/>
            <a:rect l="l" t="t" r="r" b="b"/>
            <a:pathLst>
              <a:path w="42544" h="363220">
                <a:moveTo>
                  <a:pt x="0" y="363106"/>
                </a:moveTo>
                <a:lnTo>
                  <a:pt x="41717" y="6068"/>
                </a:lnTo>
                <a:lnTo>
                  <a:pt x="42409" y="0"/>
                </a:lnTo>
                <a:lnTo>
                  <a:pt x="0" y="3631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484821" y="7646915"/>
            <a:ext cx="693420" cy="2640330"/>
          </a:xfrm>
          <a:custGeom>
            <a:avLst/>
            <a:gdLst/>
            <a:ahLst/>
            <a:cxnLst/>
            <a:rect l="l" t="t" r="r" b="b"/>
            <a:pathLst>
              <a:path w="693419" h="2640329">
                <a:moveTo>
                  <a:pt x="0" y="2640083"/>
                </a:moveTo>
                <a:lnTo>
                  <a:pt x="693119" y="0"/>
                </a:lnTo>
                <a:lnTo>
                  <a:pt x="0" y="26400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905495" y="765978"/>
            <a:ext cx="1644396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2895">
              <a:lnSpc>
                <a:spcPct val="100000"/>
              </a:lnSpc>
              <a:spcBef>
                <a:spcPts val="100"/>
              </a:spcBef>
            </a:pPr>
            <a:r>
              <a:rPr sz="8000" spc="-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延長辦公時數要</a:t>
            </a:r>
            <a:r>
              <a:rPr sz="8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件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3846318" y="2524893"/>
            <a:ext cx="12460482" cy="2225609"/>
          </a:xfrm>
          <a:prstGeom prst="rect">
            <a:avLst/>
          </a:prstGeom>
        </p:spPr>
        <p:txBody>
          <a:bodyPr vert="horz" wrap="square" lIns="0" tIns="446405" rIns="0" bIns="0" rtlCol="0">
            <a:spAutoFit/>
          </a:bodyPr>
          <a:lstStyle/>
          <a:p>
            <a:pPr marL="869950" indent="-857250">
              <a:lnSpc>
                <a:spcPct val="100000"/>
              </a:lnSpc>
              <a:spcBef>
                <a:spcPts val="3515"/>
              </a:spcBef>
              <a:buFont typeface="Wingdings 2" panose="05020102010507070707" pitchFamily="18" charset="2"/>
              <a:buChar char=""/>
            </a:pPr>
            <a:r>
              <a:rPr sz="7050" b="1" spc="-5" dirty="0" err="1">
                <a:solidFill>
                  <a:srgbClr val="003DA7"/>
                </a:solidFill>
                <a:latin typeface="微軟正黑體"/>
                <a:cs typeface="微軟正黑體"/>
              </a:rPr>
              <a:t>經主管指</a:t>
            </a:r>
            <a:r>
              <a:rPr sz="7050" b="1" dirty="0" err="1">
                <a:solidFill>
                  <a:srgbClr val="003DA7"/>
                </a:solidFill>
                <a:latin typeface="微軟正黑體"/>
                <a:cs typeface="微軟正黑體"/>
              </a:rPr>
              <a:t>派</a:t>
            </a:r>
            <a:endParaRPr sz="7050" dirty="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sz="3150" b="1" spc="10" dirty="0">
                <a:solidFill>
                  <a:srgbClr val="FF3131"/>
                </a:solidFill>
                <a:latin typeface="微軟正黑體"/>
                <a:cs typeface="微軟正黑體"/>
              </a:rPr>
              <a:t>加班指派考量急迫、必要及合理性</a:t>
            </a:r>
            <a:r>
              <a:rPr sz="3150" b="1" spc="15" dirty="0">
                <a:solidFill>
                  <a:srgbClr val="FF3131"/>
                </a:solidFill>
                <a:latin typeface="微軟正黑體"/>
                <a:cs typeface="微軟正黑體"/>
              </a:rPr>
              <a:t>，</a:t>
            </a:r>
            <a:r>
              <a:rPr sz="3150" b="1" spc="10" dirty="0">
                <a:solidFill>
                  <a:srgbClr val="FF3131"/>
                </a:solidFill>
                <a:latin typeface="微軟正黑體"/>
                <a:cs typeface="微軟正黑體"/>
              </a:rPr>
              <a:t>並應併同檢視同仁當⽉加班情形</a:t>
            </a:r>
            <a:r>
              <a:rPr sz="3150" b="1" spc="15" dirty="0">
                <a:solidFill>
                  <a:srgbClr val="FF3131"/>
                </a:solidFill>
                <a:latin typeface="微軟正黑體"/>
                <a:cs typeface="微軟正黑體"/>
              </a:rPr>
              <a:t>。</a:t>
            </a:r>
            <a:endParaRPr sz="3150" dirty="0">
              <a:latin typeface="微軟正黑體"/>
              <a:cs typeface="微軟正黑體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846317" y="5093418"/>
            <a:ext cx="13503137" cy="21493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9950" indent="-857250">
              <a:lnSpc>
                <a:spcPct val="100000"/>
              </a:lnSpc>
              <a:spcBef>
                <a:spcPts val="100"/>
              </a:spcBef>
              <a:buFont typeface="Wingdings 2" panose="05020102010507070707" pitchFamily="18" charset="2"/>
              <a:buChar char=""/>
            </a:pPr>
            <a:r>
              <a:rPr sz="6900" b="1" spc="-5" dirty="0" err="1">
                <a:solidFill>
                  <a:srgbClr val="003DA7"/>
                </a:solidFill>
                <a:latin typeface="微軟正黑體"/>
                <a:cs typeface="微軟正黑體"/>
              </a:rPr>
              <a:t>於法定工作時間以</a:t>
            </a:r>
            <a:r>
              <a:rPr sz="6900" b="1" dirty="0" err="1">
                <a:solidFill>
                  <a:srgbClr val="003DA7"/>
                </a:solidFill>
                <a:latin typeface="微軟正黑體"/>
                <a:cs typeface="微軟正黑體"/>
              </a:rPr>
              <a:t>外</a:t>
            </a:r>
            <a:endParaRPr lang="en-US" sz="6900" b="1" dirty="0">
              <a:solidFill>
                <a:srgbClr val="003DA7"/>
              </a:solidFill>
              <a:latin typeface="微軟正黑體"/>
              <a:cs typeface="微軟正黑體"/>
            </a:endParaRPr>
          </a:p>
          <a:p>
            <a:pPr marL="869950" indent="-857250">
              <a:lnSpc>
                <a:spcPct val="100000"/>
              </a:lnSpc>
              <a:spcBef>
                <a:spcPts val="100"/>
              </a:spcBef>
              <a:buFont typeface="Wingdings 2" panose="05020102010507070707" pitchFamily="18" charset="2"/>
              <a:buChar char=""/>
            </a:pPr>
            <a:r>
              <a:rPr sz="6900" b="1" spc="-5" dirty="0" err="1">
                <a:solidFill>
                  <a:srgbClr val="003DA7"/>
                </a:solidFill>
                <a:latin typeface="微軟正黑體"/>
                <a:cs typeface="微軟正黑體"/>
              </a:rPr>
              <a:t>執行職</a:t>
            </a:r>
            <a:r>
              <a:rPr sz="6900" b="1" dirty="0" err="1">
                <a:solidFill>
                  <a:srgbClr val="003DA7"/>
                </a:solidFill>
                <a:latin typeface="微軟正黑體"/>
                <a:cs typeface="微軟正黑體"/>
              </a:rPr>
              <a:t>務</a:t>
            </a:r>
            <a:endParaRPr sz="6900" dirty="0"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77517" y="573578"/>
            <a:ext cx="15267483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0" spc="-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得再延長工時之條</a:t>
            </a:r>
            <a:r>
              <a:rPr sz="8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件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1370663" y="3550640"/>
            <a:ext cx="15546678" cy="683789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0" marR="5080" indent="0">
              <a:lnSpc>
                <a:spcPct val="108900"/>
              </a:lnSpc>
              <a:spcBef>
                <a:spcPts val="90"/>
              </a:spcBef>
              <a:buNone/>
            </a:pPr>
            <a:r>
              <a:rPr spc="30" dirty="0">
                <a:hlinkClick r:id="rId2"/>
              </a:rPr>
              <a:t>行政院與所屬中央及地方各機關（構）公務員服勤實</a:t>
            </a:r>
            <a:r>
              <a:rPr spc="20" dirty="0">
                <a:hlinkClick r:id="rId2"/>
              </a:rPr>
              <a:t>施 </a:t>
            </a:r>
            <a:r>
              <a:rPr spc="30" dirty="0">
                <a:hlinkClick r:id="rId2"/>
              </a:rPr>
              <a:t>辦法</a:t>
            </a:r>
            <a:r>
              <a:rPr spc="-254" dirty="0"/>
              <a:t>(</a:t>
            </a:r>
            <a:r>
              <a:rPr spc="30" dirty="0"/>
              <a:t>以下簡稱服勤辦法</a:t>
            </a:r>
            <a:r>
              <a:rPr spc="570" dirty="0"/>
              <a:t>)§4(</a:t>
            </a:r>
            <a:r>
              <a:rPr spc="30" dirty="0"/>
              <a:t>一般人員</a:t>
            </a:r>
            <a:r>
              <a:rPr spc="-250" dirty="0"/>
              <a:t>)</a:t>
            </a:r>
          </a:p>
          <a:p>
            <a:pPr marL="1800225" indent="-857250">
              <a:lnSpc>
                <a:spcPct val="100000"/>
              </a:lnSpc>
              <a:spcBef>
                <a:spcPts val="3920"/>
              </a:spcBef>
              <a:buFont typeface="Wingdings 2" panose="05020102010507070707" pitchFamily="18" charset="2"/>
              <a:buChar char=""/>
            </a:pPr>
            <a:r>
              <a:rPr sz="5900" b="0" spc="-10" dirty="0" err="1">
                <a:solidFill>
                  <a:srgbClr val="FF0000"/>
                </a:solidFill>
                <a:latin typeface="微軟正黑體"/>
                <a:cs typeface="微軟正黑體"/>
              </a:rPr>
              <a:t>搶救重⼤災</a:t>
            </a:r>
            <a:r>
              <a:rPr sz="5900" b="0" spc="-5" dirty="0" err="1">
                <a:solidFill>
                  <a:srgbClr val="FF0000"/>
                </a:solidFill>
                <a:latin typeface="微軟正黑體"/>
                <a:cs typeface="微軟正黑體"/>
              </a:rPr>
              <a:t>害</a:t>
            </a:r>
            <a:endParaRPr lang="en-US" sz="5900" b="0" spc="-5" dirty="0">
              <a:solidFill>
                <a:srgbClr val="FF0000"/>
              </a:solidFill>
              <a:latin typeface="微軟正黑體"/>
              <a:cs typeface="微軟正黑體"/>
            </a:endParaRPr>
          </a:p>
          <a:p>
            <a:pPr marL="1800225" indent="-857250">
              <a:lnSpc>
                <a:spcPct val="100000"/>
              </a:lnSpc>
              <a:spcBef>
                <a:spcPts val="3920"/>
              </a:spcBef>
              <a:buFont typeface="Wingdings 2" panose="05020102010507070707" pitchFamily="18" charset="2"/>
              <a:buChar char=""/>
            </a:pPr>
            <a:r>
              <a:rPr sz="5900" b="0" spc="-10" dirty="0" err="1">
                <a:solidFill>
                  <a:srgbClr val="FF0000"/>
                </a:solidFill>
                <a:latin typeface="微軟正黑體"/>
                <a:cs typeface="微軟正黑體"/>
              </a:rPr>
              <a:t>處理緊急或重⼤突發事</a:t>
            </a:r>
            <a:r>
              <a:rPr sz="5900" b="0" spc="-5" dirty="0" err="1">
                <a:solidFill>
                  <a:srgbClr val="FF0000"/>
                </a:solidFill>
                <a:latin typeface="微軟正黑體"/>
                <a:cs typeface="微軟正黑體"/>
              </a:rPr>
              <a:t>件</a:t>
            </a:r>
            <a:endParaRPr lang="en-US" sz="5900" b="0" spc="-5" dirty="0">
              <a:solidFill>
                <a:srgbClr val="FF0000"/>
              </a:solidFill>
              <a:latin typeface="微軟正黑體"/>
              <a:cs typeface="微軟正黑體"/>
            </a:endParaRPr>
          </a:p>
          <a:p>
            <a:pPr marL="1800225" indent="-857250">
              <a:lnSpc>
                <a:spcPct val="100000"/>
              </a:lnSpc>
              <a:spcBef>
                <a:spcPts val="3920"/>
              </a:spcBef>
              <a:buFont typeface="Wingdings 2" panose="05020102010507070707" pitchFamily="18" charset="2"/>
              <a:buChar char=""/>
            </a:pPr>
            <a:r>
              <a:rPr sz="5900" b="0" spc="-10" dirty="0" err="1">
                <a:solidFill>
                  <a:srgbClr val="FF0000"/>
                </a:solidFill>
                <a:latin typeface="微軟正黑體"/>
                <a:cs typeface="微軟正黑體"/>
              </a:rPr>
              <a:t>辦理重⼤專</a:t>
            </a:r>
            <a:r>
              <a:rPr sz="5900" b="0" spc="-5" dirty="0" err="1">
                <a:solidFill>
                  <a:srgbClr val="FF0000"/>
                </a:solidFill>
                <a:latin typeface="微軟正黑體"/>
                <a:cs typeface="微軟正黑體"/>
              </a:rPr>
              <a:t>案</a:t>
            </a:r>
            <a:r>
              <a:rPr sz="5900" b="0" spc="-220" dirty="0">
                <a:solidFill>
                  <a:srgbClr val="FF0000"/>
                </a:solidFill>
                <a:latin typeface="微軟正黑體"/>
                <a:cs typeface="微軟正黑體"/>
              </a:rPr>
              <a:t> </a:t>
            </a:r>
            <a:r>
              <a:rPr sz="5900" b="0" spc="4865" dirty="0">
                <a:solidFill>
                  <a:srgbClr val="FF0000"/>
                </a:solidFill>
                <a:latin typeface="微軟正黑體"/>
                <a:cs typeface="微軟正黑體"/>
              </a:rPr>
              <a:t>∕</a:t>
            </a:r>
            <a:r>
              <a:rPr sz="5900" b="0" spc="-10" dirty="0">
                <a:solidFill>
                  <a:srgbClr val="FF0000"/>
                </a:solidFill>
                <a:latin typeface="微軟正黑體"/>
                <a:cs typeface="微軟正黑體"/>
              </a:rPr>
              <a:t>特殊重⼤專</a:t>
            </a:r>
            <a:r>
              <a:rPr sz="5900" b="0" spc="-5" dirty="0">
                <a:solidFill>
                  <a:srgbClr val="FF0000"/>
                </a:solidFill>
                <a:latin typeface="微軟正黑體"/>
                <a:cs typeface="微軟正黑體"/>
              </a:rPr>
              <a:t>案 </a:t>
            </a:r>
            <a:r>
              <a:rPr sz="5900" b="0" spc="-10" dirty="0">
                <a:solidFill>
                  <a:srgbClr val="FF0000"/>
                </a:solidFill>
                <a:latin typeface="微軟正黑體"/>
                <a:cs typeface="微軟正黑體"/>
              </a:rPr>
              <a:t>辦理季節性、週期性⼯</a:t>
            </a:r>
            <a:r>
              <a:rPr sz="5900" b="0" spc="-5" dirty="0">
                <a:solidFill>
                  <a:srgbClr val="FF0000"/>
                </a:solidFill>
                <a:latin typeface="微軟正黑體"/>
                <a:cs typeface="微軟正黑體"/>
              </a:rPr>
              <a:t>作</a:t>
            </a:r>
            <a:endParaRPr sz="5900" dirty="0">
              <a:solidFill>
                <a:srgbClr val="FF0000"/>
              </a:solidFill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77517" y="573578"/>
            <a:ext cx="15267483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TW" altLang="en-US" sz="8000" spc="1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搶救重大災害、處理緊急或重大突發事件、辦理重大專案業</a:t>
            </a:r>
            <a:r>
              <a:rPr lang="zh-TW" altLang="en-US" sz="8000" spc="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務</a:t>
            </a:r>
            <a:endParaRPr sz="8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1370663" y="3550640"/>
            <a:ext cx="15546678" cy="517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0" fontAlgn="t">
              <a:spcBef>
                <a:spcPts val="0"/>
              </a:spcBef>
            </a:pPr>
            <a:endParaRPr lang="zh-TW" altLang="zh-TW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endParaRPr lang="zh-TW" altLang="zh-TW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F5883D1C-DF33-A690-1F90-6E20DD78A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103682"/>
              </p:ext>
            </p:extLst>
          </p:nvPr>
        </p:nvGraphicFramePr>
        <p:xfrm>
          <a:off x="1905000" y="3086100"/>
          <a:ext cx="14645640" cy="5766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292">
                  <a:extLst>
                    <a:ext uri="{9D8B030D-6E8A-4147-A177-3AD203B41FA5}">
                      <a16:colId xmlns:a16="http://schemas.microsoft.com/office/drawing/2014/main" val="4134243087"/>
                    </a:ext>
                  </a:extLst>
                </a:gridCol>
                <a:gridCol w="5122960">
                  <a:extLst>
                    <a:ext uri="{9D8B030D-6E8A-4147-A177-3AD203B41FA5}">
                      <a16:colId xmlns:a16="http://schemas.microsoft.com/office/drawing/2014/main" val="3006224079"/>
                    </a:ext>
                  </a:extLst>
                </a:gridCol>
                <a:gridCol w="4437388">
                  <a:extLst>
                    <a:ext uri="{9D8B030D-6E8A-4147-A177-3AD203B41FA5}">
                      <a16:colId xmlns:a16="http://schemas.microsoft.com/office/drawing/2014/main" val="327279754"/>
                    </a:ext>
                  </a:extLst>
                </a:gridCol>
              </a:tblGrid>
              <a:tr h="342900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19387"/>
                  </a:ext>
                </a:extLst>
              </a:tr>
              <a:tr h="233717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4307629"/>
                  </a:ext>
                </a:extLst>
              </a:tr>
            </a:tbl>
          </a:graphicData>
        </a:graphic>
      </p:graphicFrame>
      <p:sp>
        <p:nvSpPr>
          <p:cNvPr id="3" name="object 2">
            <a:extLst>
              <a:ext uri="{FF2B5EF4-FFF2-40B4-BE49-F238E27FC236}">
                <a16:creationId xmlns:a16="http://schemas.microsoft.com/office/drawing/2014/main" id="{25B35EE1-4755-397A-FD0A-FEA122FA0CF6}"/>
              </a:ext>
            </a:extLst>
          </p:cNvPr>
          <p:cNvSpPr txBox="1"/>
          <p:nvPr/>
        </p:nvSpPr>
        <p:spPr>
          <a:xfrm>
            <a:off x="1981200" y="4288596"/>
            <a:ext cx="4724400" cy="2929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704"/>
              </a:lnSpc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每日工時上限</a:t>
            </a:r>
            <a:r>
              <a:rPr sz="3700" b="1" spc="145" dirty="0">
                <a:solidFill>
                  <a:srgbClr val="FF3131"/>
                </a:solidFill>
                <a:latin typeface="微軟正黑體"/>
                <a:cs typeface="微軟正黑體"/>
              </a:rPr>
              <a:t>1</a:t>
            </a:r>
            <a:r>
              <a:rPr sz="3700" b="1" spc="150" dirty="0">
                <a:solidFill>
                  <a:srgbClr val="FF3131"/>
                </a:solidFill>
                <a:latin typeface="微軟正黑體"/>
                <a:cs typeface="微軟正黑體"/>
              </a:rPr>
              <a:t>4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小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每月加班上限</a:t>
            </a:r>
            <a:r>
              <a:rPr sz="3700" b="1" spc="145" dirty="0">
                <a:solidFill>
                  <a:srgbClr val="FF3131"/>
                </a:solidFill>
                <a:latin typeface="微軟正黑體"/>
                <a:cs typeface="微軟正黑體"/>
              </a:rPr>
              <a:t>8</a:t>
            </a:r>
            <a:r>
              <a:rPr sz="3700" b="1" spc="150" dirty="0">
                <a:solidFill>
                  <a:srgbClr val="FF3131"/>
                </a:solidFill>
                <a:latin typeface="微軟正黑體"/>
                <a:cs typeface="微軟正黑體"/>
              </a:rPr>
              <a:t>0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小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</a:pP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300" dirty="0">
              <a:latin typeface="微軟正黑體"/>
              <a:cs typeface="微軟正黑體"/>
            </a:endParaRPr>
          </a:p>
          <a:p>
            <a:pPr>
              <a:lnSpc>
                <a:spcPts val="4435"/>
              </a:lnSpc>
              <a:spcBef>
                <a:spcPts val="5"/>
              </a:spcBef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１個月函報</a:t>
            </a:r>
            <a:r>
              <a:rPr lang="zh-TW" altLang="en-US" sz="3700" b="1" spc="-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教育部</a:t>
            </a:r>
            <a:r>
              <a:rPr sz="3700" b="1" spc="-5" dirty="0" err="1">
                <a:solidFill>
                  <a:srgbClr val="003DA7"/>
                </a:solidFill>
                <a:latin typeface="微軟正黑體"/>
                <a:cs typeface="微軟正黑體"/>
              </a:rPr>
              <a:t>備</a:t>
            </a:r>
            <a:r>
              <a:rPr sz="3700" b="1" dirty="0" err="1">
                <a:solidFill>
                  <a:srgbClr val="003DA7"/>
                </a:solidFill>
                <a:latin typeface="微軟正黑體"/>
                <a:cs typeface="微軟正黑體"/>
              </a:rPr>
              <a:t>查</a:t>
            </a:r>
            <a:endParaRPr sz="3700" dirty="0">
              <a:latin typeface="微軟正黑體"/>
              <a:cs typeface="微軟正黑體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34E6E01B-70F0-9F0A-0E93-F5473BED6EB8}"/>
              </a:ext>
            </a:extLst>
          </p:cNvPr>
          <p:cNvSpPr txBox="1"/>
          <p:nvPr/>
        </p:nvSpPr>
        <p:spPr>
          <a:xfrm>
            <a:off x="7049437" y="3387066"/>
            <a:ext cx="4787900" cy="4732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704"/>
              </a:lnSpc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急迫必要、人力調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度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困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難</a:t>
            </a:r>
            <a:endParaRPr sz="3700" dirty="0">
              <a:latin typeface="微軟正黑體"/>
              <a:cs typeface="微軟正黑體"/>
            </a:endParaRPr>
          </a:p>
          <a:p>
            <a:pPr algn="just">
              <a:lnSpc>
                <a:spcPts val="5180"/>
              </a:lnSpc>
              <a:spcBef>
                <a:spcPts val="290"/>
              </a:spcBef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每日工時不受</a:t>
            </a:r>
            <a:r>
              <a:rPr sz="3700" b="1" spc="145" dirty="0">
                <a:solidFill>
                  <a:srgbClr val="003DA7"/>
                </a:solidFill>
                <a:latin typeface="微軟正黑體"/>
                <a:cs typeface="微軟正黑體"/>
              </a:rPr>
              <a:t>14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小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時 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之限制（</a:t>
            </a:r>
            <a:r>
              <a:rPr sz="3700" b="1" spc="-5" dirty="0">
                <a:solidFill>
                  <a:srgbClr val="FF3131"/>
                </a:solidFill>
                <a:latin typeface="微軟正黑體"/>
                <a:cs typeface="微軟正黑體"/>
              </a:rPr>
              <a:t>不得連續</a:t>
            </a:r>
            <a:r>
              <a:rPr sz="3700" b="1" dirty="0">
                <a:solidFill>
                  <a:srgbClr val="FF3131"/>
                </a:solidFill>
                <a:latin typeface="微軟正黑體"/>
                <a:cs typeface="微軟正黑體"/>
              </a:rPr>
              <a:t>超 </a:t>
            </a:r>
            <a:r>
              <a:rPr sz="3700" b="1" spc="-5" dirty="0">
                <a:solidFill>
                  <a:srgbClr val="FF3131"/>
                </a:solidFill>
                <a:latin typeface="微軟正黑體"/>
                <a:cs typeface="微軟正黑體"/>
              </a:rPr>
              <a:t>過</a:t>
            </a:r>
            <a:r>
              <a:rPr sz="3700" b="1" spc="145" dirty="0">
                <a:solidFill>
                  <a:srgbClr val="FF3131"/>
                </a:solidFill>
                <a:latin typeface="微軟正黑體"/>
                <a:cs typeface="微軟正黑體"/>
              </a:rPr>
              <a:t>3</a:t>
            </a:r>
            <a:r>
              <a:rPr sz="3700" b="1" dirty="0">
                <a:solidFill>
                  <a:srgbClr val="FF3131"/>
                </a:solidFill>
                <a:latin typeface="微軟正黑體"/>
                <a:cs typeface="微軟正黑體"/>
              </a:rPr>
              <a:t>日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）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430"/>
              </a:spcBef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每月加班上限</a:t>
            </a:r>
            <a:r>
              <a:rPr sz="3700" b="1" spc="145" dirty="0">
                <a:solidFill>
                  <a:srgbClr val="003DA7"/>
                </a:solidFill>
                <a:latin typeface="微軟正黑體"/>
                <a:cs typeface="微軟正黑體"/>
              </a:rPr>
              <a:t>80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小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2350" dirty="0">
              <a:latin typeface="微軟正黑體"/>
              <a:cs typeface="微軟正黑體"/>
            </a:endParaRPr>
          </a:p>
          <a:p>
            <a:pPr>
              <a:lnSpc>
                <a:spcPts val="4435"/>
              </a:lnSpc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１個月函報</a:t>
            </a:r>
            <a:r>
              <a:rPr lang="zh-TW" altLang="en-US" sz="3700" b="1" spc="-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教育部</a:t>
            </a:r>
            <a:r>
              <a:rPr sz="3700" b="1" spc="-5" dirty="0" err="1">
                <a:solidFill>
                  <a:srgbClr val="003DA7"/>
                </a:solidFill>
                <a:latin typeface="微軟正黑體"/>
                <a:cs typeface="微軟正黑體"/>
              </a:rPr>
              <a:t>備</a:t>
            </a:r>
            <a:r>
              <a:rPr sz="3700" b="1" dirty="0" err="1">
                <a:solidFill>
                  <a:srgbClr val="003DA7"/>
                </a:solidFill>
                <a:latin typeface="微軟正黑體"/>
                <a:cs typeface="微軟正黑體"/>
              </a:rPr>
              <a:t>查</a:t>
            </a:r>
            <a:endParaRPr sz="3700" dirty="0">
              <a:latin typeface="微軟正黑體"/>
              <a:cs typeface="微軟正黑體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66783034-A8F5-B696-1F60-98FA75320F0F}"/>
              </a:ext>
            </a:extLst>
          </p:cNvPr>
          <p:cNvSpPr txBox="1"/>
          <p:nvPr/>
        </p:nvSpPr>
        <p:spPr>
          <a:xfrm>
            <a:off x="12181174" y="3387066"/>
            <a:ext cx="4637803" cy="3816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704"/>
              </a:lnSpc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特殊重大專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案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3700" b="1" spc="145" dirty="0">
                <a:solidFill>
                  <a:srgbClr val="003DA7"/>
                </a:solidFill>
                <a:latin typeface="微軟正黑體"/>
                <a:cs typeface="微軟正黑體"/>
              </a:rPr>
              <a:t>3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個月加班上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限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3700" b="1" spc="145" dirty="0">
                <a:solidFill>
                  <a:srgbClr val="003DA7"/>
                </a:solidFill>
                <a:latin typeface="微軟正黑體"/>
                <a:cs typeface="微軟正黑體"/>
              </a:rPr>
              <a:t>240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小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3700" b="1" spc="-5" dirty="0">
                <a:solidFill>
                  <a:srgbClr val="FF3131"/>
                </a:solidFill>
                <a:latin typeface="微軟正黑體"/>
                <a:cs typeface="微軟正黑體"/>
              </a:rPr>
              <a:t>審慎評估運</a:t>
            </a:r>
            <a:r>
              <a:rPr sz="3700" b="1" dirty="0">
                <a:solidFill>
                  <a:srgbClr val="FF3131"/>
                </a:solidFill>
                <a:latin typeface="微軟正黑體"/>
                <a:cs typeface="微軟正黑體"/>
              </a:rPr>
              <a:t>用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200" dirty="0">
              <a:latin typeface="微軟正黑體"/>
              <a:cs typeface="微軟正黑體"/>
            </a:endParaRPr>
          </a:p>
          <a:p>
            <a:pPr>
              <a:lnSpc>
                <a:spcPts val="4435"/>
              </a:lnSpc>
            </a:pPr>
            <a:r>
              <a:rPr sz="3700" b="1" spc="-5" dirty="0" err="1">
                <a:solidFill>
                  <a:srgbClr val="003DA7"/>
                </a:solidFill>
                <a:latin typeface="微軟正黑體"/>
                <a:cs typeface="微軟正黑體"/>
              </a:rPr>
              <a:t>事前簽報</a:t>
            </a:r>
            <a:r>
              <a:rPr lang="zh-TW" altLang="en-US" sz="3700" b="1" spc="-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教育部</a:t>
            </a:r>
            <a:r>
              <a:rPr sz="3700" b="1" spc="-5" dirty="0" err="1">
                <a:solidFill>
                  <a:srgbClr val="003DA7"/>
                </a:solidFill>
                <a:latin typeface="微軟正黑體"/>
                <a:cs typeface="微軟正黑體"/>
              </a:rPr>
              <a:t>同</a:t>
            </a:r>
            <a:r>
              <a:rPr sz="3700" b="1" dirty="0" err="1">
                <a:solidFill>
                  <a:srgbClr val="003DA7"/>
                </a:solidFill>
                <a:latin typeface="微軟正黑體"/>
                <a:cs typeface="微軟正黑體"/>
              </a:rPr>
              <a:t>意</a:t>
            </a:r>
            <a:endParaRPr sz="3700" dirty="0">
              <a:latin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42955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>
            <a:extLst>
              <a:ext uri="{FF2B5EF4-FFF2-40B4-BE49-F238E27FC236}">
                <a16:creationId xmlns:a16="http://schemas.microsoft.com/office/drawing/2014/main" id="{3DF100F5-C9C2-83B2-0923-924E9AA3DCD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14500" y="1417744"/>
            <a:ext cx="14812963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TW" altLang="en-US" sz="8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輪班輪休人員服勤時數</a:t>
            </a:r>
            <a:endParaRPr sz="8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27E4466A-40CD-D199-7641-6A6CE513A23D}"/>
              </a:ext>
            </a:extLst>
          </p:cNvPr>
          <p:cNvSpPr txBox="1"/>
          <p:nvPr/>
        </p:nvSpPr>
        <p:spPr>
          <a:xfrm>
            <a:off x="892795" y="2928103"/>
            <a:ext cx="8317865" cy="55733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82650">
              <a:lnSpc>
                <a:spcPct val="100000"/>
              </a:lnSpc>
              <a:spcBef>
                <a:spcPts val="130"/>
              </a:spcBef>
            </a:pPr>
            <a:r>
              <a:rPr sz="4000" b="1" spc="25" dirty="0">
                <a:solidFill>
                  <a:srgbClr val="003DA7"/>
                </a:solidFill>
                <a:latin typeface="微軟正黑體"/>
                <a:cs typeface="微軟正黑體"/>
              </a:rPr>
              <a:t>辦公時數依輪班輪休制度排</a:t>
            </a:r>
            <a:r>
              <a:rPr sz="4000" b="1" spc="30" dirty="0">
                <a:solidFill>
                  <a:srgbClr val="003DA7"/>
                </a:solidFill>
                <a:latin typeface="微軟正黑體"/>
                <a:cs typeface="微軟正黑體"/>
              </a:rPr>
              <a:t>定</a:t>
            </a:r>
            <a:endParaRPr sz="4000" dirty="0">
              <a:latin typeface="微軟正黑體"/>
              <a:cs typeface="微軟正黑體"/>
            </a:endParaRPr>
          </a:p>
          <a:p>
            <a:pPr marL="12700" marR="5080">
              <a:lnSpc>
                <a:spcPct val="107100"/>
              </a:lnSpc>
              <a:spcBef>
                <a:spcPts val="1845"/>
              </a:spcBef>
            </a:pPr>
            <a:r>
              <a:rPr sz="2800" spc="20" dirty="0">
                <a:latin typeface="微軟正黑體"/>
                <a:cs typeface="微軟正黑體"/>
              </a:rPr>
              <a:t>正常辦公時數連同延⻑辦公時數，每⽇不得超過</a:t>
            </a:r>
            <a:r>
              <a:rPr sz="2800" spc="-60" dirty="0">
                <a:latin typeface="微軟正黑體"/>
                <a:cs typeface="微軟正黑體"/>
              </a:rPr>
              <a:t>12</a:t>
            </a:r>
            <a:r>
              <a:rPr sz="2800" spc="15" dirty="0">
                <a:latin typeface="微軟正黑體"/>
                <a:cs typeface="微軟正黑體"/>
              </a:rPr>
              <a:t>⼩ </a:t>
            </a:r>
            <a:r>
              <a:rPr sz="2800" spc="25" dirty="0">
                <a:latin typeface="微軟正黑體"/>
                <a:cs typeface="微軟正黑體"/>
              </a:rPr>
              <a:t>時</a:t>
            </a:r>
            <a:endParaRPr sz="28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500" dirty="0">
              <a:latin typeface="微軟正黑體"/>
              <a:cs typeface="微軟正黑體"/>
            </a:endParaRPr>
          </a:p>
          <a:p>
            <a:pPr marL="882650">
              <a:lnSpc>
                <a:spcPct val="100000"/>
              </a:lnSpc>
              <a:spcBef>
                <a:spcPts val="5"/>
              </a:spcBef>
            </a:pPr>
            <a:r>
              <a:rPr sz="4000" b="1" spc="25" dirty="0">
                <a:solidFill>
                  <a:srgbClr val="003DA7"/>
                </a:solidFill>
                <a:latin typeface="微軟正黑體"/>
                <a:cs typeface="微軟正黑體"/>
              </a:rPr>
              <a:t>延長辦公時</a:t>
            </a:r>
            <a:r>
              <a:rPr sz="4000" b="1" spc="30" dirty="0">
                <a:solidFill>
                  <a:srgbClr val="003DA7"/>
                </a:solidFill>
                <a:latin typeface="微軟正黑體"/>
                <a:cs typeface="微軟正黑體"/>
              </a:rPr>
              <a:t>數</a:t>
            </a:r>
            <a:endParaRPr sz="4000" dirty="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2080"/>
              </a:spcBef>
            </a:pPr>
            <a:r>
              <a:rPr sz="2800" spc="20" dirty="0">
                <a:latin typeface="微軟正黑體"/>
                <a:cs typeface="微軟正黑體"/>
              </a:rPr>
              <a:t>每⽉不得超</a:t>
            </a:r>
            <a:r>
              <a:rPr sz="2800" spc="25" dirty="0">
                <a:latin typeface="微軟正黑體"/>
                <a:cs typeface="微軟正黑體"/>
              </a:rPr>
              <a:t>過</a:t>
            </a:r>
            <a:r>
              <a:rPr sz="2800" spc="-75" dirty="0">
                <a:latin typeface="微軟正黑體"/>
                <a:cs typeface="微軟正黑體"/>
              </a:rPr>
              <a:t> </a:t>
            </a:r>
            <a:r>
              <a:rPr sz="2800" spc="-60" dirty="0">
                <a:latin typeface="微軟正黑體"/>
                <a:cs typeface="微軟正黑體"/>
              </a:rPr>
              <a:t>80</a:t>
            </a:r>
            <a:r>
              <a:rPr sz="2800" spc="20" dirty="0">
                <a:latin typeface="微軟正黑體"/>
                <a:cs typeface="微軟正黑體"/>
              </a:rPr>
              <a:t>⼩</a:t>
            </a:r>
            <a:r>
              <a:rPr sz="2800" spc="25" dirty="0">
                <a:latin typeface="微軟正黑體"/>
                <a:cs typeface="微軟正黑體"/>
              </a:rPr>
              <a:t>時</a:t>
            </a:r>
            <a:endParaRPr sz="28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2500" dirty="0">
              <a:latin typeface="微軟正黑體"/>
              <a:cs typeface="微軟正黑體"/>
            </a:endParaRPr>
          </a:p>
          <a:p>
            <a:pPr marL="882650">
              <a:lnSpc>
                <a:spcPct val="100000"/>
              </a:lnSpc>
            </a:pPr>
            <a:r>
              <a:rPr sz="4000" b="1" spc="25" dirty="0">
                <a:solidFill>
                  <a:srgbClr val="003DA7"/>
                </a:solidFill>
                <a:latin typeface="微軟正黑體"/>
                <a:cs typeface="微軟正黑體"/>
              </a:rPr>
              <a:t>更換班次時連續休息時</a:t>
            </a:r>
            <a:r>
              <a:rPr sz="4000" b="1" spc="30" dirty="0">
                <a:solidFill>
                  <a:srgbClr val="003DA7"/>
                </a:solidFill>
                <a:latin typeface="微軟正黑體"/>
                <a:cs typeface="微軟正黑體"/>
              </a:rPr>
              <a:t>間</a:t>
            </a:r>
            <a:endParaRPr sz="4000" dirty="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2080"/>
              </a:spcBef>
            </a:pPr>
            <a:r>
              <a:rPr sz="2800" spc="20" dirty="0">
                <a:latin typeface="微軟正黑體"/>
                <a:cs typeface="微軟正黑體"/>
              </a:rPr>
              <a:t>除有搶救重⼤災害等例外情形，⾄少應有連續</a:t>
            </a:r>
            <a:r>
              <a:rPr sz="2800" spc="-60" dirty="0">
                <a:latin typeface="微軟正黑體"/>
                <a:cs typeface="微軟正黑體"/>
              </a:rPr>
              <a:t>11</a:t>
            </a:r>
            <a:r>
              <a:rPr sz="2800" spc="20" dirty="0">
                <a:latin typeface="微軟正黑體"/>
                <a:cs typeface="微軟正黑體"/>
              </a:rPr>
              <a:t>⼩</a:t>
            </a:r>
            <a:r>
              <a:rPr sz="2800" spc="25" dirty="0">
                <a:latin typeface="微軟正黑體"/>
                <a:cs typeface="微軟正黑體"/>
              </a:rPr>
              <a:t>時</a:t>
            </a:r>
            <a:endParaRPr sz="2800" dirty="0">
              <a:latin typeface="微軟正黑體"/>
              <a:cs typeface="微軟正黑體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128EFBBD-9402-C7AE-177E-DFDEC3FEBE90}"/>
              </a:ext>
            </a:extLst>
          </p:cNvPr>
          <p:cNvSpPr txBox="1"/>
          <p:nvPr/>
        </p:nvSpPr>
        <p:spPr>
          <a:xfrm>
            <a:off x="9749872" y="2913169"/>
            <a:ext cx="7442200" cy="429958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82650">
              <a:lnSpc>
                <a:spcPct val="100000"/>
              </a:lnSpc>
              <a:spcBef>
                <a:spcPts val="130"/>
              </a:spcBef>
            </a:pPr>
            <a:r>
              <a:rPr sz="4000" b="1" spc="25" dirty="0">
                <a:solidFill>
                  <a:srgbClr val="003DA7"/>
                </a:solidFill>
                <a:latin typeface="微軟正黑體"/>
                <a:cs typeface="微軟正黑體"/>
              </a:rPr>
              <a:t>辦公日中連續休息時</a:t>
            </a:r>
            <a:r>
              <a:rPr sz="4000" b="1" spc="30" dirty="0">
                <a:solidFill>
                  <a:srgbClr val="003DA7"/>
                </a:solidFill>
                <a:latin typeface="微軟正黑體"/>
                <a:cs typeface="微軟正黑體"/>
              </a:rPr>
              <a:t>數</a:t>
            </a:r>
            <a:endParaRPr sz="4000" dirty="0">
              <a:latin typeface="微軟正黑體"/>
              <a:cs typeface="微軟正黑體"/>
            </a:endParaRPr>
          </a:p>
          <a:p>
            <a:pPr marL="12700" marR="5080">
              <a:lnSpc>
                <a:spcPct val="107500"/>
              </a:lnSpc>
              <a:spcBef>
                <a:spcPts val="1920"/>
              </a:spcBef>
            </a:pPr>
            <a:r>
              <a:rPr sz="2950" spc="30" dirty="0">
                <a:latin typeface="微軟正黑體"/>
                <a:cs typeface="微軟正黑體"/>
              </a:rPr>
              <a:t>⾄少應有連續</a:t>
            </a:r>
            <a:r>
              <a:rPr sz="2950" spc="-60" dirty="0">
                <a:latin typeface="微軟正黑體"/>
                <a:cs typeface="微軟正黑體"/>
              </a:rPr>
              <a:t>1</a:t>
            </a:r>
            <a:r>
              <a:rPr sz="2950" spc="30" dirty="0">
                <a:latin typeface="微軟正黑體"/>
                <a:cs typeface="微軟正黑體"/>
              </a:rPr>
              <a:t>⼩時之休息，休息時間不計</a:t>
            </a:r>
            <a:r>
              <a:rPr sz="2950" spc="20" dirty="0">
                <a:latin typeface="微軟正黑體"/>
                <a:cs typeface="微軟正黑體"/>
              </a:rPr>
              <a:t>⼊ </a:t>
            </a:r>
            <a:r>
              <a:rPr sz="2950" spc="30" dirty="0">
                <a:latin typeface="微軟正黑體"/>
                <a:cs typeface="微軟正黑體"/>
              </a:rPr>
              <a:t>辦公時</a:t>
            </a:r>
            <a:r>
              <a:rPr sz="2950" spc="35" dirty="0">
                <a:latin typeface="微軟正黑體"/>
                <a:cs typeface="微軟正黑體"/>
              </a:rPr>
              <a:t>數</a:t>
            </a:r>
            <a:endParaRPr sz="295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2650" dirty="0">
              <a:latin typeface="微軟正黑體"/>
              <a:cs typeface="微軟正黑體"/>
            </a:endParaRPr>
          </a:p>
          <a:p>
            <a:pPr marL="882650">
              <a:lnSpc>
                <a:spcPct val="100000"/>
              </a:lnSpc>
              <a:spcBef>
                <a:spcPts val="5"/>
              </a:spcBef>
            </a:pPr>
            <a:r>
              <a:rPr sz="4000" b="1" spc="25" dirty="0">
                <a:solidFill>
                  <a:srgbClr val="003DA7"/>
                </a:solidFill>
                <a:latin typeface="微軟正黑體"/>
                <a:cs typeface="微軟正黑體"/>
              </a:rPr>
              <a:t>休息日</a:t>
            </a:r>
            <a:r>
              <a:rPr sz="4000" b="1" spc="30" dirty="0">
                <a:solidFill>
                  <a:srgbClr val="003DA7"/>
                </a:solidFill>
                <a:latin typeface="微軟正黑體"/>
                <a:cs typeface="微軟正黑體"/>
              </a:rPr>
              <a:t>數</a:t>
            </a:r>
            <a:endParaRPr sz="4000" dirty="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2185"/>
              </a:spcBef>
            </a:pPr>
            <a:r>
              <a:rPr sz="2950" spc="30" dirty="0">
                <a:latin typeface="微軟正黑體"/>
                <a:cs typeface="微軟正黑體"/>
              </a:rPr>
              <a:t>週休２⽇。經主管機關同意得調整為每</a:t>
            </a:r>
            <a:r>
              <a:rPr sz="2950" spc="-60" dirty="0">
                <a:latin typeface="微軟正黑體"/>
                <a:cs typeface="微軟正黑體"/>
              </a:rPr>
              <a:t>2</a:t>
            </a:r>
            <a:r>
              <a:rPr sz="2950" spc="30" dirty="0">
                <a:latin typeface="微軟正黑體"/>
                <a:cs typeface="微軟正黑體"/>
              </a:rPr>
              <a:t>週</a:t>
            </a:r>
            <a:r>
              <a:rPr sz="2950" spc="-55" dirty="0">
                <a:latin typeface="微軟正黑體"/>
                <a:cs typeface="微軟正黑體"/>
              </a:rPr>
              <a:t>4</a:t>
            </a:r>
            <a:endParaRPr sz="2950" dirty="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2950" spc="30" dirty="0">
                <a:latin typeface="微軟正黑體"/>
                <a:cs typeface="微軟正黑體"/>
              </a:rPr>
              <a:t>⽇</a:t>
            </a:r>
            <a:r>
              <a:rPr sz="2950" spc="2470" dirty="0">
                <a:latin typeface="微軟正黑體"/>
                <a:cs typeface="微軟正黑體"/>
              </a:rPr>
              <a:t>∕</a:t>
            </a:r>
            <a:r>
              <a:rPr sz="2950" spc="-80" dirty="0">
                <a:latin typeface="微軟正黑體"/>
                <a:cs typeface="微軟正黑體"/>
              </a:rPr>
              <a:t> </a:t>
            </a:r>
            <a:r>
              <a:rPr sz="2950" spc="30" dirty="0">
                <a:latin typeface="微軟正黑體"/>
                <a:cs typeface="微軟正黑體"/>
              </a:rPr>
              <a:t>每</a:t>
            </a:r>
            <a:r>
              <a:rPr sz="2950" spc="-60" dirty="0">
                <a:latin typeface="微軟正黑體"/>
                <a:cs typeface="微軟正黑體"/>
              </a:rPr>
              <a:t>4</a:t>
            </a:r>
            <a:r>
              <a:rPr sz="2950" spc="30" dirty="0">
                <a:latin typeface="微軟正黑體"/>
                <a:cs typeface="微軟正黑體"/>
              </a:rPr>
              <a:t>週</a:t>
            </a:r>
            <a:r>
              <a:rPr sz="2950" spc="-60" dirty="0">
                <a:latin typeface="微軟正黑體"/>
                <a:cs typeface="微軟正黑體"/>
              </a:rPr>
              <a:t>8</a:t>
            </a:r>
            <a:r>
              <a:rPr sz="2950" spc="30" dirty="0">
                <a:latin typeface="微軟正黑體"/>
                <a:cs typeface="微軟正黑體"/>
              </a:rPr>
              <a:t>⽇</a:t>
            </a:r>
            <a:r>
              <a:rPr sz="2950" spc="2465" dirty="0">
                <a:latin typeface="微軟正黑體"/>
                <a:cs typeface="微軟正黑體"/>
              </a:rPr>
              <a:t>∕</a:t>
            </a:r>
            <a:r>
              <a:rPr sz="2950" spc="30" dirty="0">
                <a:latin typeface="微軟正黑體"/>
                <a:cs typeface="微軟正黑體"/>
              </a:rPr>
              <a:t>集中於下次出勤前休</a:t>
            </a:r>
            <a:r>
              <a:rPr sz="2950" spc="35" dirty="0">
                <a:latin typeface="微軟正黑體"/>
                <a:cs typeface="微軟正黑體"/>
              </a:rPr>
              <a:t>畢</a:t>
            </a:r>
            <a:endParaRPr sz="2950" dirty="0">
              <a:latin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121399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483314" y="2914052"/>
            <a:ext cx="13867130" cy="1589405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0" y="0"/>
                </a:moveTo>
                <a:lnTo>
                  <a:pt x="13866671" y="0"/>
                </a:lnTo>
                <a:lnTo>
                  <a:pt x="13866671" y="1589018"/>
                </a:lnTo>
                <a:lnTo>
                  <a:pt x="0" y="15890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83314" y="4857357"/>
            <a:ext cx="13867130" cy="1589405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0" y="0"/>
                </a:moveTo>
                <a:lnTo>
                  <a:pt x="13866671" y="0"/>
                </a:lnTo>
                <a:lnTo>
                  <a:pt x="13866671" y="1589018"/>
                </a:lnTo>
                <a:lnTo>
                  <a:pt x="0" y="15890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83314" y="6793989"/>
            <a:ext cx="13867130" cy="1589405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0" y="0"/>
                </a:moveTo>
                <a:lnTo>
                  <a:pt x="13866671" y="0"/>
                </a:lnTo>
                <a:lnTo>
                  <a:pt x="13866671" y="1589018"/>
                </a:lnTo>
                <a:lnTo>
                  <a:pt x="0" y="15890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381000" y="1110436"/>
            <a:ext cx="15673055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55620">
              <a:lnSpc>
                <a:spcPct val="100000"/>
              </a:lnSpc>
              <a:spcBef>
                <a:spcPts val="100"/>
              </a:spcBef>
            </a:pPr>
            <a:r>
              <a:rPr sz="8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加班補償</a:t>
            </a:r>
          </a:p>
        </p:txBody>
      </p:sp>
      <p:sp>
        <p:nvSpPr>
          <p:cNvPr id="33" name="object 33"/>
          <p:cNvSpPr/>
          <p:nvPr/>
        </p:nvSpPr>
        <p:spPr>
          <a:xfrm>
            <a:off x="4144768" y="4218847"/>
            <a:ext cx="142875" cy="142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144768" y="5911355"/>
            <a:ext cx="142875" cy="142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043" y="7913362"/>
            <a:ext cx="104774" cy="1047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450949" y="2897685"/>
            <a:ext cx="13867130" cy="5860683"/>
          </a:xfrm>
          <a:prstGeom prst="rect">
            <a:avLst/>
          </a:prstGeom>
        </p:spPr>
        <p:txBody>
          <a:bodyPr vert="horz" wrap="square" lIns="0" tIns="275590" rIns="0" bIns="0" rtlCol="0">
            <a:spAutoFit/>
          </a:bodyPr>
          <a:lstStyle/>
          <a:p>
            <a:pPr marL="375285">
              <a:lnSpc>
                <a:spcPct val="100000"/>
              </a:lnSpc>
              <a:spcBef>
                <a:spcPts val="2170"/>
              </a:spcBef>
            </a:pPr>
            <a:r>
              <a:rPr sz="46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加班補</a:t>
            </a:r>
            <a:r>
              <a:rPr sz="4600" b="1" dirty="0">
                <a:solidFill>
                  <a:srgbClr val="003DA7"/>
                </a:solidFill>
                <a:latin typeface="微軟正黑體"/>
                <a:cs typeface="微軟正黑體"/>
              </a:rPr>
              <a:t>休</a:t>
            </a:r>
            <a:endParaRPr sz="4600" dirty="0">
              <a:latin typeface="微軟正黑體"/>
              <a:cs typeface="微軟正黑體"/>
            </a:endParaRPr>
          </a:p>
          <a:p>
            <a:pPr marL="1001394">
              <a:lnSpc>
                <a:spcPct val="100000"/>
              </a:lnSpc>
              <a:spcBef>
                <a:spcPts val="1305"/>
              </a:spcBef>
            </a:pPr>
            <a:r>
              <a:rPr sz="2900" spc="-5" dirty="0">
                <a:latin typeface="微軟正黑體"/>
                <a:cs typeface="微軟正黑體"/>
              </a:rPr>
              <a:t>加班事實發⽣</a:t>
            </a:r>
            <a:r>
              <a:rPr sz="2900" dirty="0">
                <a:latin typeface="微軟正黑體"/>
                <a:cs typeface="微軟正黑體"/>
              </a:rPr>
              <a:t>於</a:t>
            </a:r>
            <a:r>
              <a:rPr sz="2900" spc="-85" dirty="0">
                <a:latin typeface="微軟正黑體"/>
                <a:cs typeface="微軟正黑體"/>
              </a:rPr>
              <a:t> </a:t>
            </a:r>
            <a:r>
              <a:rPr sz="2900" spc="-75" dirty="0">
                <a:latin typeface="微軟正黑體"/>
                <a:cs typeface="微軟正黑體"/>
              </a:rPr>
              <a:t>112</a:t>
            </a:r>
            <a:r>
              <a:rPr sz="2900" spc="-80" dirty="0">
                <a:latin typeface="微軟正黑體"/>
                <a:cs typeface="微軟正黑體"/>
              </a:rPr>
              <a:t> </a:t>
            </a:r>
            <a:r>
              <a:rPr sz="2900" dirty="0">
                <a:latin typeface="微軟正黑體"/>
                <a:cs typeface="微軟正黑體"/>
              </a:rPr>
              <a:t>年</a:t>
            </a:r>
            <a:r>
              <a:rPr sz="2900" spc="-85" dirty="0">
                <a:latin typeface="微軟正黑體"/>
                <a:cs typeface="微軟正黑體"/>
              </a:rPr>
              <a:t> </a:t>
            </a:r>
            <a:r>
              <a:rPr sz="2900" spc="-75" dirty="0">
                <a:latin typeface="微軟正黑體"/>
                <a:cs typeface="微軟正黑體"/>
              </a:rPr>
              <a:t>1</a:t>
            </a:r>
            <a:r>
              <a:rPr sz="2900" spc="-80" dirty="0">
                <a:latin typeface="微軟正黑體"/>
                <a:cs typeface="微軟正黑體"/>
              </a:rPr>
              <a:t> </a:t>
            </a:r>
            <a:r>
              <a:rPr sz="2900" dirty="0">
                <a:latin typeface="微軟正黑體"/>
                <a:cs typeface="微軟正黑體"/>
              </a:rPr>
              <a:t>⽉</a:t>
            </a:r>
            <a:r>
              <a:rPr sz="2900" spc="-85" dirty="0">
                <a:latin typeface="微軟正黑體"/>
                <a:cs typeface="微軟正黑體"/>
              </a:rPr>
              <a:t> </a:t>
            </a:r>
            <a:r>
              <a:rPr sz="2900" spc="-75" dirty="0">
                <a:latin typeface="微軟正黑體"/>
                <a:cs typeface="微軟正黑體"/>
              </a:rPr>
              <a:t>1</a:t>
            </a:r>
            <a:r>
              <a:rPr sz="2900" spc="-80" dirty="0">
                <a:latin typeface="微軟正黑體"/>
                <a:cs typeface="微軟正黑體"/>
              </a:rPr>
              <a:t> </a:t>
            </a:r>
            <a:r>
              <a:rPr sz="2900" spc="-5" dirty="0">
                <a:latin typeface="微軟正黑體"/>
                <a:cs typeface="微軟正黑體"/>
              </a:rPr>
              <a:t>⽇以</a:t>
            </a:r>
            <a:r>
              <a:rPr sz="2900" dirty="0">
                <a:latin typeface="微軟正黑體"/>
                <a:cs typeface="微軟正黑體"/>
              </a:rPr>
              <a:t>後</a:t>
            </a:r>
            <a:r>
              <a:rPr sz="2900" spc="-5" dirty="0">
                <a:latin typeface="微軟正黑體"/>
                <a:cs typeface="微軟正黑體"/>
              </a:rPr>
              <a:t>者，應</a:t>
            </a:r>
            <a:r>
              <a:rPr sz="2900" dirty="0">
                <a:latin typeface="微軟正黑體"/>
                <a:cs typeface="微軟正黑體"/>
              </a:rPr>
              <a:t>於</a:t>
            </a:r>
            <a:r>
              <a:rPr sz="2900" spc="-85" dirty="0">
                <a:latin typeface="微軟正黑體"/>
                <a:cs typeface="微軟正黑體"/>
              </a:rPr>
              <a:t> </a:t>
            </a:r>
            <a:r>
              <a:rPr sz="2900" spc="-75" dirty="0">
                <a:latin typeface="微軟正黑體"/>
                <a:cs typeface="微軟正黑體"/>
              </a:rPr>
              <a:t>2</a:t>
            </a:r>
            <a:r>
              <a:rPr sz="2900" spc="-80" dirty="0">
                <a:latin typeface="微軟正黑體"/>
                <a:cs typeface="微軟正黑體"/>
              </a:rPr>
              <a:t> </a:t>
            </a:r>
            <a:r>
              <a:rPr sz="2900" spc="-5" dirty="0">
                <a:latin typeface="微軟正黑體"/>
                <a:cs typeface="微軟正黑體"/>
              </a:rPr>
              <a:t>年內補休完</a:t>
            </a:r>
            <a:r>
              <a:rPr sz="2900" dirty="0">
                <a:latin typeface="微軟正黑體"/>
                <a:cs typeface="微軟正黑體"/>
              </a:rPr>
              <a:t>畢</a:t>
            </a:r>
            <a:r>
              <a:rPr sz="2900" spc="-85" dirty="0">
                <a:latin typeface="微軟正黑體"/>
                <a:cs typeface="微軟正黑體"/>
              </a:rPr>
              <a:t> </a:t>
            </a:r>
            <a:r>
              <a:rPr sz="2900" dirty="0">
                <a:latin typeface="微軟正黑體"/>
                <a:cs typeface="微軟正黑體"/>
              </a:rPr>
              <a:t>。</a:t>
            </a:r>
          </a:p>
          <a:p>
            <a:pPr marL="375285">
              <a:lnSpc>
                <a:spcPct val="100000"/>
              </a:lnSpc>
              <a:spcBef>
                <a:spcPts val="3290"/>
              </a:spcBef>
            </a:pP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加班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費</a:t>
            </a:r>
            <a:endParaRPr sz="4400" dirty="0">
              <a:latin typeface="微軟正黑體"/>
              <a:cs typeface="微軟正黑體"/>
            </a:endParaRPr>
          </a:p>
          <a:p>
            <a:pPr marL="1001394">
              <a:lnSpc>
                <a:spcPct val="100000"/>
              </a:lnSpc>
              <a:spcBef>
                <a:spcPts val="1280"/>
              </a:spcBef>
            </a:pPr>
            <a:r>
              <a:rPr sz="2900" spc="-5" dirty="0" err="1">
                <a:latin typeface="微軟正黑體"/>
                <a:cs typeface="微軟正黑體"/>
              </a:rPr>
              <a:t>依「各機關加班費</a:t>
            </a:r>
            <a:r>
              <a:rPr lang="zh-TW" altLang="en-US" sz="2900" spc="-5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支給辦法</a:t>
            </a:r>
            <a:r>
              <a:rPr sz="2900" spc="-85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 </a:t>
            </a:r>
            <a:r>
              <a:rPr sz="2900" spc="-5" dirty="0">
                <a:latin typeface="微軟正黑體"/>
                <a:cs typeface="微軟正黑體"/>
              </a:rPr>
              <a:t>」辦理</a:t>
            </a:r>
            <a:r>
              <a:rPr sz="2900" dirty="0">
                <a:latin typeface="微軟正黑體"/>
                <a:cs typeface="微軟正黑體"/>
              </a:rPr>
              <a:t>。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150" dirty="0">
              <a:latin typeface="微軟正黑體"/>
              <a:cs typeface="微軟正黑體"/>
            </a:endParaRPr>
          </a:p>
          <a:p>
            <a:pPr marL="375285">
              <a:lnSpc>
                <a:spcPct val="100000"/>
              </a:lnSpc>
            </a:pPr>
            <a:r>
              <a:rPr sz="46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行政獎</a:t>
            </a:r>
            <a:r>
              <a:rPr sz="4600" b="1" dirty="0">
                <a:solidFill>
                  <a:srgbClr val="003DA7"/>
                </a:solidFill>
                <a:latin typeface="微軟正黑體"/>
                <a:cs typeface="微軟正黑體"/>
              </a:rPr>
              <a:t>勵</a:t>
            </a:r>
            <a:endParaRPr sz="4600" dirty="0">
              <a:latin typeface="微軟正黑體"/>
              <a:cs typeface="微軟正黑體"/>
            </a:endParaRPr>
          </a:p>
          <a:p>
            <a:pPr marL="850265" marR="437515">
              <a:lnSpc>
                <a:spcPct val="108000"/>
              </a:lnSpc>
              <a:spcBef>
                <a:spcPts val="1080"/>
              </a:spcBef>
            </a:pPr>
            <a:r>
              <a:rPr sz="2200" spc="-5" dirty="0">
                <a:latin typeface="微軟正黑體"/>
                <a:cs typeface="微軟正黑體"/>
              </a:rPr>
              <a:t>因機關預算之限制或必要範圍內之業務需要，致無法給予加班費、補休假，應給予公務⼈員考績（成</a:t>
            </a:r>
            <a:r>
              <a:rPr sz="2200" dirty="0">
                <a:latin typeface="微軟正黑體"/>
                <a:cs typeface="微軟正黑體"/>
              </a:rPr>
              <a:t>、 </a:t>
            </a:r>
            <a:r>
              <a:rPr sz="2200" spc="-5" dirty="0" err="1">
                <a:latin typeface="微軟正黑體"/>
                <a:cs typeface="微軟正黑體"/>
              </a:rPr>
              <a:t>核）法規所定平時考核之獎勵</a:t>
            </a:r>
            <a:r>
              <a:rPr lang="zh-TW" altLang="en-US" sz="2200" spc="-5" dirty="0">
                <a:latin typeface="微軟正黑體"/>
                <a:cs typeface="微軟正黑體"/>
              </a:rPr>
              <a:t>。</a:t>
            </a:r>
            <a:endParaRPr lang="en-US" altLang="zh-TW" sz="2200" spc="-5" dirty="0">
              <a:latin typeface="微軟正黑體"/>
              <a:cs typeface="微軟正黑體"/>
            </a:endParaRPr>
          </a:p>
          <a:p>
            <a:pPr marL="850265" marR="437515">
              <a:lnSpc>
                <a:spcPct val="108000"/>
              </a:lnSpc>
              <a:spcBef>
                <a:spcPts val="1080"/>
              </a:spcBef>
            </a:pPr>
            <a:endParaRPr sz="2200" dirty="0">
              <a:latin typeface="微軟正黑體"/>
              <a:cs typeface="微軟正黑體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4011650" y="8735434"/>
            <a:ext cx="438150" cy="628650"/>
          </a:xfrm>
          <a:custGeom>
            <a:avLst/>
            <a:gdLst/>
            <a:ahLst/>
            <a:cxnLst/>
            <a:rect l="l" t="t" r="r" b="b"/>
            <a:pathLst>
              <a:path w="438150" h="628650">
                <a:moveTo>
                  <a:pt x="263563" y="321999"/>
                </a:moveTo>
                <a:lnTo>
                  <a:pt x="208216" y="321999"/>
                </a:lnTo>
                <a:lnTo>
                  <a:pt x="208579" y="317565"/>
                </a:lnTo>
                <a:lnTo>
                  <a:pt x="208680" y="316557"/>
                </a:lnTo>
                <a:lnTo>
                  <a:pt x="208771" y="315045"/>
                </a:lnTo>
                <a:lnTo>
                  <a:pt x="213915" y="203378"/>
                </a:lnTo>
                <a:lnTo>
                  <a:pt x="216488" y="150105"/>
                </a:lnTo>
                <a:lnTo>
                  <a:pt x="219403" y="95440"/>
                </a:lnTo>
                <a:lnTo>
                  <a:pt x="223359" y="52910"/>
                </a:lnTo>
                <a:lnTo>
                  <a:pt x="226008" y="30914"/>
                </a:lnTo>
                <a:lnTo>
                  <a:pt x="228372" y="10380"/>
                </a:lnTo>
                <a:lnTo>
                  <a:pt x="228574" y="8465"/>
                </a:lnTo>
                <a:lnTo>
                  <a:pt x="228675" y="6046"/>
                </a:lnTo>
                <a:lnTo>
                  <a:pt x="229884" y="4837"/>
                </a:lnTo>
                <a:lnTo>
                  <a:pt x="232101" y="2720"/>
                </a:lnTo>
                <a:lnTo>
                  <a:pt x="235125" y="0"/>
                </a:lnTo>
                <a:lnTo>
                  <a:pt x="240164" y="402"/>
                </a:lnTo>
                <a:lnTo>
                  <a:pt x="243288" y="3426"/>
                </a:lnTo>
                <a:lnTo>
                  <a:pt x="245707" y="8969"/>
                </a:lnTo>
                <a:lnTo>
                  <a:pt x="245606" y="12899"/>
                </a:lnTo>
                <a:lnTo>
                  <a:pt x="245304" y="16326"/>
                </a:lnTo>
                <a:lnTo>
                  <a:pt x="244075" y="31664"/>
                </a:lnTo>
                <a:lnTo>
                  <a:pt x="240668" y="74679"/>
                </a:lnTo>
                <a:lnTo>
                  <a:pt x="238225" y="119713"/>
                </a:lnTo>
                <a:lnTo>
                  <a:pt x="235868" y="164728"/>
                </a:lnTo>
                <a:lnTo>
                  <a:pt x="231056" y="259930"/>
                </a:lnTo>
                <a:lnTo>
                  <a:pt x="228934" y="311266"/>
                </a:lnTo>
                <a:lnTo>
                  <a:pt x="228977" y="317968"/>
                </a:lnTo>
                <a:lnTo>
                  <a:pt x="269384" y="317968"/>
                </a:lnTo>
                <a:lnTo>
                  <a:pt x="263563" y="321999"/>
                </a:lnTo>
                <a:close/>
              </a:path>
              <a:path w="438150" h="628650">
                <a:moveTo>
                  <a:pt x="269384" y="317968"/>
                </a:moveTo>
                <a:lnTo>
                  <a:pt x="228977" y="317968"/>
                </a:lnTo>
                <a:lnTo>
                  <a:pt x="230086" y="317565"/>
                </a:lnTo>
                <a:lnTo>
                  <a:pt x="231295" y="317061"/>
                </a:lnTo>
                <a:lnTo>
                  <a:pt x="232303" y="316557"/>
                </a:lnTo>
                <a:lnTo>
                  <a:pt x="398191" y="203378"/>
                </a:lnTo>
                <a:lnTo>
                  <a:pt x="409743" y="195378"/>
                </a:lnTo>
                <a:lnTo>
                  <a:pt x="415609" y="191544"/>
                </a:lnTo>
                <a:lnTo>
                  <a:pt x="421673" y="188059"/>
                </a:lnTo>
                <a:lnTo>
                  <a:pt x="425604" y="186044"/>
                </a:lnTo>
                <a:lnTo>
                  <a:pt x="431046" y="185943"/>
                </a:lnTo>
                <a:lnTo>
                  <a:pt x="435581" y="186245"/>
                </a:lnTo>
                <a:lnTo>
                  <a:pt x="437597" y="186447"/>
                </a:lnTo>
                <a:lnTo>
                  <a:pt x="438025" y="186932"/>
                </a:lnTo>
                <a:lnTo>
                  <a:pt x="438025" y="200133"/>
                </a:lnTo>
                <a:lnTo>
                  <a:pt x="427770" y="208153"/>
                </a:lnTo>
                <a:lnTo>
                  <a:pt x="417465" y="216077"/>
                </a:lnTo>
                <a:lnTo>
                  <a:pt x="407047" y="223849"/>
                </a:lnTo>
                <a:lnTo>
                  <a:pt x="396477" y="231396"/>
                </a:lnTo>
                <a:lnTo>
                  <a:pt x="269384" y="317968"/>
                </a:lnTo>
                <a:close/>
              </a:path>
              <a:path w="438150" h="628650">
                <a:moveTo>
                  <a:pt x="12093" y="489902"/>
                </a:moveTo>
                <a:lnTo>
                  <a:pt x="6450" y="489197"/>
                </a:lnTo>
                <a:lnTo>
                  <a:pt x="0" y="481134"/>
                </a:lnTo>
                <a:lnTo>
                  <a:pt x="403" y="475491"/>
                </a:lnTo>
                <a:lnTo>
                  <a:pt x="4837" y="470855"/>
                </a:lnTo>
                <a:lnTo>
                  <a:pt x="8768" y="466521"/>
                </a:lnTo>
                <a:lnTo>
                  <a:pt x="51371" y="435883"/>
                </a:lnTo>
                <a:lnTo>
                  <a:pt x="84959" y="413207"/>
                </a:lnTo>
                <a:lnTo>
                  <a:pt x="139246" y="377933"/>
                </a:lnTo>
                <a:lnTo>
                  <a:pt x="193602" y="343063"/>
                </a:lnTo>
                <a:lnTo>
                  <a:pt x="195417" y="342256"/>
                </a:lnTo>
                <a:lnTo>
                  <a:pt x="197130" y="340845"/>
                </a:lnTo>
                <a:lnTo>
                  <a:pt x="199347" y="339233"/>
                </a:lnTo>
                <a:lnTo>
                  <a:pt x="177191" y="322399"/>
                </a:lnTo>
                <a:lnTo>
                  <a:pt x="157472" y="303279"/>
                </a:lnTo>
                <a:lnTo>
                  <a:pt x="120132" y="263243"/>
                </a:lnTo>
                <a:lnTo>
                  <a:pt x="90905" y="235427"/>
                </a:lnTo>
                <a:lnTo>
                  <a:pt x="83447" y="228775"/>
                </a:lnTo>
                <a:lnTo>
                  <a:pt x="77400" y="223232"/>
                </a:lnTo>
                <a:lnTo>
                  <a:pt x="75788" y="219100"/>
                </a:lnTo>
                <a:lnTo>
                  <a:pt x="79114" y="216077"/>
                </a:lnTo>
                <a:lnTo>
                  <a:pt x="83951" y="211743"/>
                </a:lnTo>
                <a:lnTo>
                  <a:pt x="88285" y="214766"/>
                </a:lnTo>
                <a:lnTo>
                  <a:pt x="126582" y="247244"/>
                </a:lnTo>
                <a:lnTo>
                  <a:pt x="170890" y="290007"/>
                </a:lnTo>
                <a:lnTo>
                  <a:pt x="182013" y="300835"/>
                </a:lnTo>
                <a:lnTo>
                  <a:pt x="188020" y="306126"/>
                </a:lnTo>
                <a:lnTo>
                  <a:pt x="194396" y="311266"/>
                </a:lnTo>
                <a:lnTo>
                  <a:pt x="208216" y="321999"/>
                </a:lnTo>
                <a:lnTo>
                  <a:pt x="263563" y="321999"/>
                </a:lnTo>
                <a:lnTo>
                  <a:pt x="240869" y="337721"/>
                </a:lnTo>
                <a:lnTo>
                  <a:pt x="239458" y="338729"/>
                </a:lnTo>
                <a:lnTo>
                  <a:pt x="238148" y="339837"/>
                </a:lnTo>
                <a:lnTo>
                  <a:pt x="236133" y="341349"/>
                </a:lnTo>
                <a:lnTo>
                  <a:pt x="256012" y="360019"/>
                </a:lnTo>
                <a:lnTo>
                  <a:pt x="257410" y="361304"/>
                </a:lnTo>
                <a:lnTo>
                  <a:pt x="227163" y="361304"/>
                </a:lnTo>
                <a:lnTo>
                  <a:pt x="227024" y="362413"/>
                </a:lnTo>
                <a:lnTo>
                  <a:pt x="206200" y="362413"/>
                </a:lnTo>
                <a:lnTo>
                  <a:pt x="204890" y="362917"/>
                </a:lnTo>
                <a:lnTo>
                  <a:pt x="203580" y="363622"/>
                </a:lnTo>
                <a:lnTo>
                  <a:pt x="202370" y="364227"/>
                </a:lnTo>
                <a:lnTo>
                  <a:pt x="180677" y="377984"/>
                </a:lnTo>
                <a:lnTo>
                  <a:pt x="114245" y="420204"/>
                </a:lnTo>
                <a:lnTo>
                  <a:pt x="71486" y="448136"/>
                </a:lnTo>
                <a:lnTo>
                  <a:pt x="31746" y="476297"/>
                </a:lnTo>
                <a:lnTo>
                  <a:pt x="27009" y="479623"/>
                </a:lnTo>
                <a:lnTo>
                  <a:pt x="22474" y="483352"/>
                </a:lnTo>
                <a:lnTo>
                  <a:pt x="12093" y="489902"/>
                </a:lnTo>
                <a:close/>
              </a:path>
              <a:path w="438150" h="628650">
                <a:moveTo>
                  <a:pt x="343264" y="456947"/>
                </a:moveTo>
                <a:lnTo>
                  <a:pt x="334395" y="454326"/>
                </a:lnTo>
                <a:lnTo>
                  <a:pt x="330566" y="452311"/>
                </a:lnTo>
                <a:lnTo>
                  <a:pt x="327240" y="449589"/>
                </a:lnTo>
                <a:lnTo>
                  <a:pt x="302732" y="429869"/>
                </a:lnTo>
                <a:lnTo>
                  <a:pt x="278575" y="409743"/>
                </a:lnTo>
                <a:lnTo>
                  <a:pt x="255116" y="388803"/>
                </a:lnTo>
                <a:lnTo>
                  <a:pt x="232706" y="366646"/>
                </a:lnTo>
                <a:lnTo>
                  <a:pt x="231194" y="365033"/>
                </a:lnTo>
                <a:lnTo>
                  <a:pt x="229481" y="363521"/>
                </a:lnTo>
                <a:lnTo>
                  <a:pt x="227163" y="361304"/>
                </a:lnTo>
                <a:lnTo>
                  <a:pt x="257410" y="361304"/>
                </a:lnTo>
                <a:lnTo>
                  <a:pt x="265923" y="369127"/>
                </a:lnTo>
                <a:lnTo>
                  <a:pt x="276104" y="377984"/>
                </a:lnTo>
                <a:lnTo>
                  <a:pt x="292621" y="391633"/>
                </a:lnTo>
                <a:lnTo>
                  <a:pt x="328182" y="420204"/>
                </a:lnTo>
                <a:lnTo>
                  <a:pt x="342962" y="432053"/>
                </a:lnTo>
                <a:lnTo>
                  <a:pt x="345280" y="433867"/>
                </a:lnTo>
                <a:lnTo>
                  <a:pt x="347462" y="435959"/>
                </a:lnTo>
                <a:lnTo>
                  <a:pt x="349311" y="438100"/>
                </a:lnTo>
                <a:lnTo>
                  <a:pt x="352536" y="442031"/>
                </a:lnTo>
                <a:lnTo>
                  <a:pt x="353645" y="446465"/>
                </a:lnTo>
                <a:lnTo>
                  <a:pt x="348001" y="455737"/>
                </a:lnTo>
                <a:lnTo>
                  <a:pt x="343264" y="456947"/>
                </a:lnTo>
                <a:close/>
              </a:path>
              <a:path w="438150" h="628650">
                <a:moveTo>
                  <a:pt x="205109" y="628649"/>
                </a:moveTo>
                <a:lnTo>
                  <a:pt x="190978" y="628649"/>
                </a:lnTo>
                <a:lnTo>
                  <a:pt x="189773" y="626664"/>
                </a:lnTo>
                <a:lnTo>
                  <a:pt x="188261" y="624044"/>
                </a:lnTo>
                <a:lnTo>
                  <a:pt x="188177" y="619710"/>
                </a:lnTo>
                <a:lnTo>
                  <a:pt x="188745" y="603383"/>
                </a:lnTo>
                <a:lnTo>
                  <a:pt x="202154" y="420194"/>
                </a:lnTo>
                <a:lnTo>
                  <a:pt x="206179" y="369127"/>
                </a:lnTo>
                <a:lnTo>
                  <a:pt x="206200" y="362413"/>
                </a:lnTo>
                <a:lnTo>
                  <a:pt x="227024" y="362413"/>
                </a:lnTo>
                <a:lnTo>
                  <a:pt x="226659" y="365033"/>
                </a:lnTo>
                <a:lnTo>
                  <a:pt x="214724" y="531862"/>
                </a:lnTo>
                <a:lnTo>
                  <a:pt x="210735" y="587057"/>
                </a:lnTo>
                <a:lnTo>
                  <a:pt x="209501" y="603383"/>
                </a:lnTo>
                <a:lnTo>
                  <a:pt x="208836" y="611547"/>
                </a:lnTo>
                <a:lnTo>
                  <a:pt x="208078" y="620214"/>
                </a:lnTo>
                <a:lnTo>
                  <a:pt x="207712" y="625656"/>
                </a:lnTo>
                <a:lnTo>
                  <a:pt x="206099" y="627470"/>
                </a:lnTo>
                <a:lnTo>
                  <a:pt x="205109" y="628649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object 90"/>
          <p:cNvSpPr txBox="1">
            <a:spLocks noGrp="1"/>
          </p:cNvSpPr>
          <p:nvPr>
            <p:ph type="title"/>
          </p:nvPr>
        </p:nvSpPr>
        <p:spPr>
          <a:xfrm>
            <a:off x="2425987" y="657204"/>
            <a:ext cx="14913308" cy="153952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530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5"/>
              </a:spcBef>
            </a:pPr>
            <a:r>
              <a:rPr sz="9000" dirty="0"/>
              <a:t>定期檢討勤休制度妥適性</a:t>
            </a:r>
          </a:p>
        </p:txBody>
      </p:sp>
      <p:sp>
        <p:nvSpPr>
          <p:cNvPr id="2" name="object 90">
            <a:extLst>
              <a:ext uri="{FF2B5EF4-FFF2-40B4-BE49-F238E27FC236}">
                <a16:creationId xmlns:a16="http://schemas.microsoft.com/office/drawing/2014/main" id="{BAF31FF4-556C-A6F6-2AD0-9B79FB4EC8A2}"/>
              </a:ext>
            </a:extLst>
          </p:cNvPr>
          <p:cNvSpPr txBox="1">
            <a:spLocks/>
          </p:cNvSpPr>
          <p:nvPr/>
        </p:nvSpPr>
        <p:spPr>
          <a:xfrm>
            <a:off x="2425987" y="3162300"/>
            <a:ext cx="14795213" cy="153952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53035" rIns="0" bIns="0" rtlCol="0" anchor="t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650" kern="1200" cap="all" spc="3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1205"/>
              </a:spcBef>
            </a:pPr>
            <a:endParaRPr lang="zh-TW" altLang="en-US" sz="9000" dirty="0"/>
          </a:p>
        </p:txBody>
      </p:sp>
      <p:sp>
        <p:nvSpPr>
          <p:cNvPr id="92" name="object 92"/>
          <p:cNvSpPr txBox="1"/>
          <p:nvPr/>
        </p:nvSpPr>
        <p:spPr>
          <a:xfrm>
            <a:off x="2667000" y="3280460"/>
            <a:ext cx="5715000" cy="1107996"/>
          </a:xfrm>
          <a:prstGeom prst="rect">
            <a:avLst/>
          </a:prstGeom>
        </p:spPr>
        <p:txBody>
          <a:bodyPr vert="horz" wrap="square" lIns="0" tIns="274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60"/>
              </a:spcBef>
            </a:pPr>
            <a:r>
              <a:rPr lang="zh-TW" altLang="en-US" sz="5400" b="1" spc="-15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微軟正黑體"/>
              </a:rPr>
              <a:t>◎</a:t>
            </a:r>
            <a:r>
              <a:rPr sz="5400" b="1" spc="-15" dirty="0" err="1">
                <a:solidFill>
                  <a:srgbClr val="FF0000"/>
                </a:solidFill>
                <a:latin typeface="微軟正黑體"/>
                <a:cs typeface="微軟正黑體"/>
              </a:rPr>
              <a:t>檢討非必要勤</a:t>
            </a:r>
            <a:r>
              <a:rPr sz="5400" b="1" spc="-10" dirty="0" err="1">
                <a:solidFill>
                  <a:srgbClr val="FF0000"/>
                </a:solidFill>
                <a:latin typeface="微軟正黑體"/>
                <a:cs typeface="微軟正黑體"/>
              </a:rPr>
              <a:t>務</a:t>
            </a:r>
            <a:endParaRPr sz="5400" dirty="0">
              <a:solidFill>
                <a:srgbClr val="FF0000"/>
              </a:solidFill>
              <a:latin typeface="微軟正黑體"/>
              <a:cs typeface="微軟正黑體"/>
            </a:endParaRPr>
          </a:p>
        </p:txBody>
      </p:sp>
      <p:sp>
        <p:nvSpPr>
          <p:cNvPr id="3" name="object 90">
            <a:extLst>
              <a:ext uri="{FF2B5EF4-FFF2-40B4-BE49-F238E27FC236}">
                <a16:creationId xmlns:a16="http://schemas.microsoft.com/office/drawing/2014/main" id="{FC38E174-D48C-813B-1A3F-37AA2A4F47D9}"/>
              </a:ext>
            </a:extLst>
          </p:cNvPr>
          <p:cNvSpPr txBox="1">
            <a:spLocks/>
          </p:cNvSpPr>
          <p:nvPr/>
        </p:nvSpPr>
        <p:spPr>
          <a:xfrm>
            <a:off x="6172200" y="4929086"/>
            <a:ext cx="11049000" cy="153952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53035" rIns="0" bIns="0" rtlCol="0" anchor="t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650" kern="1200" cap="all" spc="3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1205"/>
              </a:spcBef>
            </a:pPr>
            <a:endParaRPr lang="zh-TW" altLang="en-US" sz="9000" dirty="0"/>
          </a:p>
        </p:txBody>
      </p:sp>
      <p:sp>
        <p:nvSpPr>
          <p:cNvPr id="94" name="object 94"/>
          <p:cNvSpPr txBox="1"/>
          <p:nvPr/>
        </p:nvSpPr>
        <p:spPr>
          <a:xfrm>
            <a:off x="6308911" y="4925596"/>
            <a:ext cx="5181601" cy="1096454"/>
          </a:xfrm>
          <a:prstGeom prst="rect">
            <a:avLst/>
          </a:prstGeom>
        </p:spPr>
        <p:txBody>
          <a:bodyPr vert="horz" wrap="square" lIns="0" tIns="262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lang="zh-TW" altLang="en-US" sz="5400" b="1" spc="-15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微軟正黑體"/>
              </a:rPr>
              <a:t>◎</a:t>
            </a:r>
            <a:r>
              <a:rPr sz="5400" b="1" spc="10" dirty="0" err="1">
                <a:solidFill>
                  <a:srgbClr val="FF0000"/>
                </a:solidFill>
                <a:latin typeface="微軟正黑體"/>
                <a:cs typeface="微軟正黑體"/>
              </a:rPr>
              <a:t>業務流程簡</a:t>
            </a:r>
            <a:r>
              <a:rPr sz="5400" b="1" spc="15" dirty="0" err="1">
                <a:solidFill>
                  <a:srgbClr val="FF0000"/>
                </a:solidFill>
                <a:latin typeface="微軟正黑體"/>
                <a:cs typeface="微軟正黑體"/>
              </a:rPr>
              <a:t>化</a:t>
            </a:r>
            <a:endParaRPr lang="zh-TW" altLang="en-US" sz="5400" dirty="0">
              <a:solidFill>
                <a:srgbClr val="FF0000"/>
              </a:solidFill>
              <a:latin typeface="微軟正黑體"/>
              <a:cs typeface="微軟正黑體"/>
            </a:endParaRPr>
          </a:p>
        </p:txBody>
      </p:sp>
      <p:sp>
        <p:nvSpPr>
          <p:cNvPr id="4" name="object 90">
            <a:extLst>
              <a:ext uri="{FF2B5EF4-FFF2-40B4-BE49-F238E27FC236}">
                <a16:creationId xmlns:a16="http://schemas.microsoft.com/office/drawing/2014/main" id="{7981E06E-D2E4-A71E-4D98-EB0F6ED152D5}"/>
              </a:ext>
            </a:extLst>
          </p:cNvPr>
          <p:cNvSpPr txBox="1">
            <a:spLocks/>
          </p:cNvSpPr>
          <p:nvPr/>
        </p:nvSpPr>
        <p:spPr>
          <a:xfrm>
            <a:off x="9677400" y="6727370"/>
            <a:ext cx="7543800" cy="153952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53035" rIns="0" bIns="0" rtlCol="0" anchor="t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650" kern="1200" cap="all" spc="3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1205"/>
              </a:spcBef>
            </a:pPr>
            <a:endParaRPr lang="zh-TW" altLang="en-US" sz="9000" dirty="0"/>
          </a:p>
        </p:txBody>
      </p:sp>
      <p:sp>
        <p:nvSpPr>
          <p:cNvPr id="96" name="object 96"/>
          <p:cNvSpPr txBox="1"/>
          <p:nvPr/>
        </p:nvSpPr>
        <p:spPr>
          <a:xfrm>
            <a:off x="9829800" y="6727370"/>
            <a:ext cx="5876365" cy="1096454"/>
          </a:xfrm>
          <a:prstGeom prst="rect">
            <a:avLst/>
          </a:prstGeom>
        </p:spPr>
        <p:txBody>
          <a:bodyPr vert="horz" wrap="square" lIns="0" tIns="262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lang="zh-TW" altLang="en-US" sz="5400" b="1" spc="-15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微軟正黑體"/>
              </a:rPr>
              <a:t>◎</a:t>
            </a:r>
            <a:r>
              <a:rPr sz="5400" b="1" spc="10" dirty="0" err="1">
                <a:solidFill>
                  <a:srgbClr val="FF0000"/>
                </a:solidFill>
                <a:latin typeface="微軟正黑體"/>
                <a:cs typeface="微軟正黑體"/>
              </a:rPr>
              <a:t>資訊化或委外</a:t>
            </a:r>
            <a:r>
              <a:rPr sz="5400" b="1" spc="15" dirty="0" err="1">
                <a:solidFill>
                  <a:srgbClr val="FF0000"/>
                </a:solidFill>
                <a:latin typeface="微軟正黑體"/>
                <a:cs typeface="微軟正黑體"/>
              </a:rPr>
              <a:t>化</a:t>
            </a:r>
            <a:endParaRPr sz="2450" dirty="0"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3113" y="3960574"/>
            <a:ext cx="16349344" cy="5234305"/>
          </a:xfrm>
          <a:custGeom>
            <a:avLst/>
            <a:gdLst/>
            <a:ahLst/>
            <a:cxnLst/>
            <a:rect l="l" t="t" r="r" b="b"/>
            <a:pathLst>
              <a:path w="16349344" h="5234305">
                <a:moveTo>
                  <a:pt x="0" y="0"/>
                </a:moveTo>
                <a:lnTo>
                  <a:pt x="0" y="5233987"/>
                </a:lnTo>
                <a:lnTo>
                  <a:pt x="16349041" y="5233987"/>
                </a:lnTo>
                <a:lnTo>
                  <a:pt x="163490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24000" y="3472469"/>
            <a:ext cx="14551660" cy="39792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55650" marR="5080" indent="-742950" algn="just">
              <a:lnSpc>
                <a:spcPct val="116500"/>
              </a:lnSpc>
              <a:spcBef>
                <a:spcPts val="95"/>
              </a:spcBef>
              <a:buFont typeface="+mj-lt"/>
              <a:buAutoNum type="arabicPeriod"/>
            </a:pPr>
            <a:r>
              <a:rPr sz="4400" spc="-5" dirty="0" err="1">
                <a:latin typeface="微軟正黑體"/>
                <a:cs typeface="微軟正黑體"/>
              </a:rPr>
              <a:t>依各機關正常辦公時間為每⽇辦公時數之起算時點，以連</a:t>
            </a:r>
            <a:r>
              <a:rPr sz="4400" dirty="0" err="1">
                <a:latin typeface="微軟正黑體"/>
                <a:cs typeface="微軟正黑體"/>
              </a:rPr>
              <a:t>續</a:t>
            </a:r>
            <a:r>
              <a:rPr sz="4400" dirty="0">
                <a:latin typeface="微軟正黑體"/>
                <a:cs typeface="微軟正黑體"/>
              </a:rPr>
              <a:t>  </a:t>
            </a:r>
            <a:r>
              <a:rPr sz="4400" spc="-114" dirty="0">
                <a:latin typeface="微軟正黑體"/>
                <a:cs typeface="微軟正黑體"/>
              </a:rPr>
              <a:t>24</a:t>
            </a:r>
            <a:r>
              <a:rPr sz="4400" spc="-5" dirty="0">
                <a:latin typeface="微軟正黑體"/>
                <a:cs typeface="微軟正黑體"/>
              </a:rPr>
              <a:t>⼩時為⼀⽇</a:t>
            </a:r>
            <a:r>
              <a:rPr sz="4400" spc="-5" dirty="0" err="1">
                <a:latin typeface="微軟正黑體"/>
                <a:cs typeface="微軟正黑體"/>
              </a:rPr>
              <a:t>上限</a:t>
            </a:r>
            <a:r>
              <a:rPr sz="4400" dirty="0">
                <a:latin typeface="微軟正黑體"/>
                <a:cs typeface="微軟正黑體"/>
              </a:rPr>
              <a:t>。</a:t>
            </a:r>
            <a:endParaRPr lang="en-US" sz="4400" dirty="0">
              <a:latin typeface="微軟正黑體"/>
              <a:cs typeface="微軟正黑體"/>
            </a:endParaRPr>
          </a:p>
          <a:p>
            <a:pPr marL="755650" marR="563245" indent="-742950" algn="just">
              <a:lnSpc>
                <a:spcPts val="6150"/>
              </a:lnSpc>
              <a:spcBef>
                <a:spcPts val="350"/>
              </a:spcBef>
              <a:buFont typeface="+mj-lt"/>
              <a:buAutoNum type="arabicPeriod"/>
            </a:pPr>
            <a:r>
              <a:rPr sz="4400" spc="-5" dirty="0" err="1">
                <a:latin typeface="微軟正黑體"/>
                <a:cs typeface="微軟正黑體"/>
              </a:rPr>
              <a:t>辦公時間跨越</a:t>
            </a:r>
            <a:r>
              <a:rPr sz="4400" spc="-5" dirty="0">
                <a:latin typeface="微軟正黑體"/>
                <a:cs typeface="微軟正黑體"/>
              </a:rPr>
              <a:t>⼆⽇者，應合併計算為第⼀⽇之辦公時間</a:t>
            </a:r>
            <a:r>
              <a:rPr sz="4400" dirty="0">
                <a:latin typeface="微軟正黑體"/>
                <a:cs typeface="微軟正黑體"/>
              </a:rPr>
              <a:t>。 </a:t>
            </a:r>
            <a:r>
              <a:rPr sz="4400" spc="-5" dirty="0">
                <a:latin typeface="微軟正黑體"/>
                <a:cs typeface="微軟正黑體"/>
              </a:rPr>
              <a:t>例</a:t>
            </a:r>
            <a:r>
              <a:rPr sz="4400" spc="204" dirty="0">
                <a:latin typeface="微軟正黑體"/>
                <a:cs typeface="微軟正黑體"/>
              </a:rPr>
              <a:t>:</a:t>
            </a:r>
            <a:r>
              <a:rPr sz="4400" spc="-114" dirty="0">
                <a:latin typeface="微軟正黑體"/>
                <a:cs typeface="微軟正黑體"/>
              </a:rPr>
              <a:t> </a:t>
            </a:r>
            <a:r>
              <a:rPr sz="4400" spc="-105" dirty="0">
                <a:latin typeface="微軟正黑體"/>
                <a:cs typeface="微軟正黑體"/>
              </a:rPr>
              <a:t>3/1(1600-2400)</a:t>
            </a:r>
            <a:r>
              <a:rPr sz="4400" b="1" spc="-105" dirty="0">
                <a:solidFill>
                  <a:srgbClr val="003DA7"/>
                </a:solidFill>
                <a:latin typeface="微軟正黑體"/>
                <a:cs typeface="微軟正黑體"/>
              </a:rPr>
              <a:t>8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r>
              <a:rPr sz="4400" b="1" spc="-114" dirty="0">
                <a:solidFill>
                  <a:srgbClr val="003DA7"/>
                </a:solidFill>
                <a:latin typeface="微軟正黑體"/>
                <a:cs typeface="微軟正黑體"/>
              </a:rPr>
              <a:t> </a:t>
            </a:r>
            <a:r>
              <a:rPr sz="4400" spc="-805" dirty="0">
                <a:latin typeface="微軟正黑體"/>
                <a:cs typeface="微軟正黑體"/>
              </a:rPr>
              <a:t>+</a:t>
            </a:r>
            <a:r>
              <a:rPr sz="4400" spc="-705" dirty="0">
                <a:latin typeface="微軟正黑體"/>
                <a:cs typeface="微軟正黑體"/>
              </a:rPr>
              <a:t> </a:t>
            </a:r>
            <a:r>
              <a:rPr sz="4400" spc="-105" dirty="0">
                <a:latin typeface="微軟正黑體"/>
                <a:cs typeface="微軟正黑體"/>
              </a:rPr>
              <a:t>3/2(0000-0800)</a:t>
            </a:r>
            <a:r>
              <a:rPr sz="4400" b="1" spc="-105" dirty="0">
                <a:solidFill>
                  <a:srgbClr val="003DA7"/>
                </a:solidFill>
                <a:latin typeface="微軟正黑體"/>
                <a:cs typeface="微軟正黑體"/>
              </a:rPr>
              <a:t>8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4400" dirty="0">
              <a:latin typeface="微軟正黑體"/>
              <a:cs typeface="微軟正黑體"/>
            </a:endParaRPr>
          </a:p>
          <a:p>
            <a:pPr marL="814705" algn="just">
              <a:lnSpc>
                <a:spcPct val="100000"/>
              </a:lnSpc>
              <a:spcBef>
                <a:spcPts val="520"/>
              </a:spcBef>
              <a:tabLst>
                <a:tab pos="1375410" algn="l"/>
              </a:tabLst>
            </a:pPr>
            <a:r>
              <a:rPr sz="4400" spc="-805" dirty="0">
                <a:latin typeface="微軟正黑體"/>
                <a:cs typeface="微軟正黑體"/>
              </a:rPr>
              <a:t>=	</a:t>
            </a:r>
            <a:r>
              <a:rPr sz="4400" spc="-60" dirty="0">
                <a:latin typeface="微軟正黑體"/>
                <a:cs typeface="微軟正黑體"/>
              </a:rPr>
              <a:t>3/1(</a:t>
            </a:r>
            <a:r>
              <a:rPr sz="4400" b="1" spc="-60" dirty="0">
                <a:solidFill>
                  <a:srgbClr val="003DA7"/>
                </a:solidFill>
                <a:latin typeface="微軟正黑體"/>
                <a:cs typeface="微軟正黑體"/>
              </a:rPr>
              <a:t>16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r>
              <a:rPr sz="4400" spc="75" dirty="0">
                <a:latin typeface="微軟正黑體"/>
                <a:cs typeface="微軟正黑體"/>
              </a:rPr>
              <a:t>)</a:t>
            </a:r>
            <a:endParaRPr sz="4400" dirty="0">
              <a:latin typeface="微軟正黑體"/>
              <a:cs typeface="微軟正黑體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249773" y="3962956"/>
            <a:ext cx="0" cy="5219700"/>
          </a:xfrm>
          <a:custGeom>
            <a:avLst/>
            <a:gdLst/>
            <a:ahLst/>
            <a:cxnLst/>
            <a:rect l="l" t="t" r="r" b="b"/>
            <a:pathLst>
              <a:path h="5219700">
                <a:moveTo>
                  <a:pt x="0" y="0"/>
                </a:moveTo>
                <a:lnTo>
                  <a:pt x="0" y="5219699"/>
                </a:lnTo>
              </a:path>
            </a:pathLst>
          </a:custGeom>
          <a:ln w="1904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5495" y="9182655"/>
            <a:ext cx="16354425" cy="19050"/>
          </a:xfrm>
          <a:custGeom>
            <a:avLst/>
            <a:gdLst/>
            <a:ahLst/>
            <a:cxnLst/>
            <a:rect l="l" t="t" r="r" b="b"/>
            <a:pathLst>
              <a:path w="16354425" h="19050">
                <a:moveTo>
                  <a:pt x="0" y="0"/>
                </a:moveTo>
                <a:lnTo>
                  <a:pt x="16353803" y="0"/>
                </a:lnTo>
                <a:lnTo>
                  <a:pt x="16353803" y="19049"/>
                </a:ln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905495" y="1597414"/>
            <a:ext cx="16440785" cy="1226618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7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85"/>
              </a:spcBef>
              <a:tabLst>
                <a:tab pos="2143760" algn="l"/>
              </a:tabLst>
            </a:pPr>
            <a:r>
              <a:rPr sz="5400" b="1" spc="-185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	</a:t>
            </a:r>
            <a:r>
              <a:rPr sz="5400" b="1" spc="1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sz="5400" b="1" spc="15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、辦公時數跨日合併計算方式</a:t>
            </a:r>
            <a:endParaRPr sz="5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595</TotalTime>
  <Words>920</Words>
  <Application>Microsoft Office PowerPoint</Application>
  <PresentationFormat>自訂</PresentationFormat>
  <Paragraphs>99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Microsoft JhengHei</vt:lpstr>
      <vt:lpstr>Microsoft JhengHei</vt:lpstr>
      <vt:lpstr>新細明體</vt:lpstr>
      <vt:lpstr>Arial</vt:lpstr>
      <vt:lpstr>Corbel</vt:lpstr>
      <vt:lpstr>Wingdings 2</vt:lpstr>
      <vt:lpstr>基礎</vt:lpstr>
      <vt:lpstr>背景</vt:lpstr>
      <vt:lpstr>辦公時數原則</vt:lpstr>
      <vt:lpstr>延長辦公時數要件</vt:lpstr>
      <vt:lpstr>得再延長工時之條件</vt:lpstr>
      <vt:lpstr>搶救重大災害、處理緊急或重大突發事件、辦理重大專案業務</vt:lpstr>
      <vt:lpstr>輪班輪休人員服勤時數</vt:lpstr>
      <vt:lpstr>加班補償</vt:lpstr>
      <vt:lpstr>定期檢討勤休制度妥適性</vt:lpstr>
      <vt:lpstr>Q&amp;A 1、辦公時數跨日合併計算方式</vt:lpstr>
      <vt:lpstr>Q&amp;A 2、每日辦公時數（含延長辦公時數）之上限規定，如遇請假、出差或公假情形，應如何計算？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勤休制度懶人包</dc:title>
  <dc:creator>凱琪吳</dc:creator>
  <cp:keywords>DAGAdVaEHXE,BAF2GeA5jpA</cp:keywords>
  <cp:lastModifiedBy>user</cp:lastModifiedBy>
  <cp:revision>12</cp:revision>
  <dcterms:created xsi:type="dcterms:W3CDTF">2024-05-31T01:24:29Z</dcterms:created>
  <dcterms:modified xsi:type="dcterms:W3CDTF">2025-04-22T07:37:11Z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2024-03-28T00:00:00Z</vt:filetime>
  </property>
  <property fmtid="{D5CDD505-2E9C-101B-9397-08002B2CF9AE}" pid="3" name="Creator">
    <vt:lpwstr>Canva</vt:lpwstr>
  </property>
  <property fmtid="{D5CDD505-2E9C-101B-9397-08002B2CF9AE}" pid="4" name="LastSaved">
    <vt:filetime>2024-05-31T00:00:00Z</vt:filetime>
  </property>
</Properties>
</file>